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258" r:id="rId5"/>
    <p:sldId id="259" r:id="rId6"/>
    <p:sldId id="777" r:id="rId7"/>
    <p:sldId id="778" r:id="rId8"/>
    <p:sldId id="779" r:id="rId9"/>
    <p:sldId id="804" r:id="rId10"/>
    <p:sldId id="803" r:id="rId11"/>
    <p:sldId id="780" r:id="rId12"/>
    <p:sldId id="781" r:id="rId13"/>
    <p:sldId id="782" r:id="rId14"/>
    <p:sldId id="717" r:id="rId15"/>
    <p:sldId id="800" r:id="rId16"/>
    <p:sldId id="801" r:id="rId17"/>
    <p:sldId id="802" r:id="rId18"/>
    <p:sldId id="783" r:id="rId19"/>
    <p:sldId id="785" r:id="rId20"/>
    <p:sldId id="792" r:id="rId21"/>
    <p:sldId id="784" r:id="rId22"/>
    <p:sldId id="786" r:id="rId23"/>
    <p:sldId id="787" r:id="rId24"/>
    <p:sldId id="788" r:id="rId25"/>
    <p:sldId id="790" r:id="rId26"/>
    <p:sldId id="789" r:id="rId27"/>
    <p:sldId id="791" r:id="rId28"/>
    <p:sldId id="793" r:id="rId29"/>
    <p:sldId id="794" r:id="rId30"/>
    <p:sldId id="795" r:id="rId31"/>
    <p:sldId id="796" r:id="rId32"/>
    <p:sldId id="797" r:id="rId33"/>
    <p:sldId id="798" r:id="rId34"/>
    <p:sldId id="806" r:id="rId35"/>
    <p:sldId id="808" r:id="rId36"/>
    <p:sldId id="809" r:id="rId37"/>
    <p:sldId id="807" r:id="rId38"/>
    <p:sldId id="810" r:id="rId39"/>
    <p:sldId id="811" r:id="rId40"/>
    <p:sldId id="812" r:id="rId41"/>
    <p:sldId id="813" r:id="rId42"/>
    <p:sldId id="814" r:id="rId43"/>
    <p:sldId id="815" r:id="rId44"/>
    <p:sldId id="816" r:id="rId45"/>
    <p:sldId id="817" r:id="rId46"/>
    <p:sldId id="805" r:id="rId47"/>
    <p:sldId id="81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80" userDrawn="1">
          <p15:clr>
            <a:srgbClr val="A4A3A4"/>
          </p15:clr>
        </p15:guide>
        <p15:guide id="3" orient="horz" pos="3312" userDrawn="1">
          <p15:clr>
            <a:srgbClr val="A4A3A4"/>
          </p15:clr>
        </p15:guide>
        <p15:guide id="4" pos="2880">
          <p15:clr>
            <a:srgbClr val="A4A3A4"/>
          </p15:clr>
        </p15:guide>
        <p15:guide id="5" pos="224">
          <p15:clr>
            <a:srgbClr val="A4A3A4"/>
          </p15:clr>
        </p15:guide>
        <p15:guide id="6" pos="284">
          <p15:clr>
            <a:srgbClr val="A4A3A4"/>
          </p15:clr>
        </p15:guide>
        <p15:guide id="7" pos="5477">
          <p15:clr>
            <a:srgbClr val="A4A3A4"/>
          </p15:clr>
        </p15:guide>
        <p15:guide id="8" orient="horz" pos="3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Desmond" initials="MD" lastIdx="13" clrIdx="0"/>
  <p:cmAuthor id="2" name="Carrington Grossm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27" autoAdjust="0"/>
    <p:restoredTop sz="83084" autoAdjust="0"/>
  </p:normalViewPr>
  <p:slideViewPr>
    <p:cSldViewPr snapToGrid="0">
      <p:cViewPr varScale="1">
        <p:scale>
          <a:sx n="87" d="100"/>
          <a:sy n="87" d="100"/>
        </p:scale>
        <p:origin x="2238" y="90"/>
      </p:cViewPr>
      <p:guideLst>
        <p:guide orient="horz" pos="2160"/>
        <p:guide orient="horz" pos="1080"/>
        <p:guide orient="horz" pos="3312"/>
        <p:guide pos="2880"/>
        <p:guide pos="224"/>
        <p:guide pos="284"/>
        <p:guide pos="5477"/>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E7CD0-8741-4A5B-BF30-D5F080154315}" type="datetimeFigureOut">
              <a:rPr lang="en-CA" smtClean="0"/>
              <a:t>2020-04-14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FF061E-26DE-4B17-ADC8-E0F371A16949}" type="slidenum">
              <a:rPr lang="en-CA" smtClean="0"/>
              <a:t>‹Nr.›</a:t>
            </a:fld>
            <a:endParaRPr lang="en-CA"/>
          </a:p>
        </p:txBody>
      </p:sp>
    </p:spTree>
    <p:extLst>
      <p:ext uri="{BB962C8B-B14F-4D97-AF65-F5344CB8AC3E}">
        <p14:creationId xmlns:p14="http://schemas.microsoft.com/office/powerpoint/2010/main" val="348076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Key_(cryptography)" TargetMode="External"/><Relationship Id="rId13" Type="http://schemas.openxmlformats.org/officeDocument/2006/relationships/hyperlink" Target="https://en.wikipedia.org/wiki/PBKDF2#cite_note-5" TargetMode="External"/><Relationship Id="rId3" Type="http://schemas.openxmlformats.org/officeDocument/2006/relationships/hyperlink" Target="https://en.wikipedia.org/wiki/Pseudorandom_function" TargetMode="External"/><Relationship Id="rId7" Type="http://schemas.openxmlformats.org/officeDocument/2006/relationships/hyperlink" Target="https://en.wikipedia.org/wiki/Salt_(cryptography)" TargetMode="External"/><Relationship Id="rId12" Type="http://schemas.openxmlformats.org/officeDocument/2006/relationships/hyperlink" Target="https://en.wikipedia.org/wiki/PBKDF2#cite_note-4" TargetMode="External"/><Relationship Id="rId2" Type="http://schemas.openxmlformats.org/officeDocument/2006/relationships/slide" Target="../slides/slide22.xml"/><Relationship Id="rId16" Type="http://schemas.openxmlformats.org/officeDocument/2006/relationships/hyperlink" Target="https://en.wikipedia.org/wiki/PBKDF2#cite_note-7" TargetMode="External"/><Relationship Id="rId1" Type="http://schemas.openxmlformats.org/officeDocument/2006/relationships/notesMaster" Target="../notesMasters/notesMaster1.xml"/><Relationship Id="rId6" Type="http://schemas.openxmlformats.org/officeDocument/2006/relationships/hyperlink" Target="https://en.wikipedia.org/wiki/Passphrase" TargetMode="External"/><Relationship Id="rId11" Type="http://schemas.openxmlformats.org/officeDocument/2006/relationships/hyperlink" Target="https://en.wikipedia.org/wiki/PBKDF2#cite_note-3" TargetMode="External"/><Relationship Id="rId5" Type="http://schemas.openxmlformats.org/officeDocument/2006/relationships/hyperlink" Target="https://en.wikipedia.org/wiki/Password" TargetMode="External"/><Relationship Id="rId15" Type="http://schemas.openxmlformats.org/officeDocument/2006/relationships/hyperlink" Target="https://en.wikipedia.org/wiki/PBKDF2#cite_note-6" TargetMode="External"/><Relationship Id="rId10" Type="http://schemas.openxmlformats.org/officeDocument/2006/relationships/hyperlink" Target="https://en.wikipedia.org/wiki/Key_stretching" TargetMode="External"/><Relationship Id="rId4" Type="http://schemas.openxmlformats.org/officeDocument/2006/relationships/hyperlink" Target="https://en.wikipedia.org/wiki/Hash-based_message_authentication_code" TargetMode="External"/><Relationship Id="rId9" Type="http://schemas.openxmlformats.org/officeDocument/2006/relationships/hyperlink" Target="https://en.wikipedia.org/wiki/Password_cracking" TargetMode="External"/><Relationship Id="rId14" Type="http://schemas.openxmlformats.org/officeDocument/2006/relationships/hyperlink" Target="https://en.wikipedia.org/wiki/Rainbow_tables"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Wi-Fi_Protected_Access#cite_note-8" TargetMode="External"/><Relationship Id="rId13" Type="http://schemas.openxmlformats.org/officeDocument/2006/relationships/hyperlink" Target="https://en.wikipedia.org/wiki/Wi-Fi_Protected_Access#cite_note-11" TargetMode="External"/><Relationship Id="rId18" Type="http://schemas.openxmlformats.org/officeDocument/2006/relationships/hyperlink" Target="https://en.wikipedia.org/wiki/HMAC" TargetMode="External"/><Relationship Id="rId26" Type="http://schemas.openxmlformats.org/officeDocument/2006/relationships/hyperlink" Target="https://en.wikipedia.org/wiki/Forward_secrecy" TargetMode="External"/><Relationship Id="rId3" Type="http://schemas.openxmlformats.org/officeDocument/2006/relationships/hyperlink" Target="https://en.wikipedia.org/w/index.php?title=Wi-Fi_Protected_Access&amp;action=edit&amp;section=2" TargetMode="External"/><Relationship Id="rId21" Type="http://schemas.openxmlformats.org/officeDocument/2006/relationships/hyperlink" Target="https://en.wikipedia.org/wiki/Pre-shared_key" TargetMode="External"/><Relationship Id="rId7" Type="http://schemas.openxmlformats.org/officeDocument/2006/relationships/hyperlink" Target="https://en.wikipedia.org/wiki/Wi-Fi_Protected_Access#cite_note-7" TargetMode="External"/><Relationship Id="rId12" Type="http://schemas.openxmlformats.org/officeDocument/2006/relationships/hyperlink" Target="https://en.wikipedia.org/wiki/Wi-Fi_Protected_Access#cite_note-wpa-CES2018-press-10" TargetMode="External"/><Relationship Id="rId17" Type="http://schemas.openxmlformats.org/officeDocument/2006/relationships/hyperlink" Target="https://en.wikipedia.org/wiki/SHA-384" TargetMode="External"/><Relationship Id="rId25" Type="http://schemas.openxmlformats.org/officeDocument/2006/relationships/hyperlink" Target="https://en.wikipedia.org/wiki/Wi-Fi_Protected_Access#cite_note-14" TargetMode="External"/><Relationship Id="rId2" Type="http://schemas.openxmlformats.org/officeDocument/2006/relationships/slide" Target="../slides/slide23.xml"/><Relationship Id="rId16" Type="http://schemas.openxmlformats.org/officeDocument/2006/relationships/hyperlink" Target="https://en.wikipedia.org/wiki/Galois/Counter_Mode" TargetMode="External"/><Relationship Id="rId20" Type="http://schemas.openxmlformats.org/officeDocument/2006/relationships/hyperlink" Target="https://en.wikipedia.org/wiki/CCM_mode" TargetMode="External"/><Relationship Id="rId29" Type="http://schemas.openxmlformats.org/officeDocument/2006/relationships/hyperlink" Target="https://en.wikipedia.org/wiki/Wi-Fi_Protected_Access#cite_note-16" TargetMode="External"/><Relationship Id="rId1" Type="http://schemas.openxmlformats.org/officeDocument/2006/relationships/notesMaster" Target="../notesMasters/notesMaster1.xml"/><Relationship Id="rId6" Type="http://schemas.openxmlformats.org/officeDocument/2006/relationships/hyperlink" Target="https://en.wikipedia.org/wiki/Advanced_Encryption_Standard" TargetMode="External"/><Relationship Id="rId11" Type="http://schemas.openxmlformats.org/officeDocument/2006/relationships/hyperlink" Target="https://en.wikipedia.org/wiki/Opportunistic_Wireless_Encryption" TargetMode="External"/><Relationship Id="rId24" Type="http://schemas.openxmlformats.org/officeDocument/2006/relationships/hyperlink" Target="https://en.wikipedia.org/wiki/Wi-Fi_Protected_Access#cite_note-13" TargetMode="External"/><Relationship Id="rId5" Type="http://schemas.openxmlformats.org/officeDocument/2006/relationships/hyperlink" Target="https://en.wikipedia.org/wiki/CCMP_(cryptography)" TargetMode="External"/><Relationship Id="rId15" Type="http://schemas.openxmlformats.org/officeDocument/2006/relationships/hyperlink" Target="https://en.wikipedia.org/wiki/AES-256" TargetMode="External"/><Relationship Id="rId23" Type="http://schemas.openxmlformats.org/officeDocument/2006/relationships/hyperlink" Target="https://en.wikipedia.org/wiki/IEEE_802.11-2016" TargetMode="External"/><Relationship Id="rId28" Type="http://schemas.openxmlformats.org/officeDocument/2006/relationships/hyperlink" Target="https://en.wikipedia.org/wiki/Wi-Fi_Protected_Access#cite_note-wpa3-announce-2" TargetMode="External"/><Relationship Id="rId10" Type="http://schemas.openxmlformats.org/officeDocument/2006/relationships/hyperlink" Target="https://en.wikipedia.org/w/index.php?title=Wi-Fi_Protected_Access&amp;action=edit&amp;section=3" TargetMode="External"/><Relationship Id="rId19" Type="http://schemas.openxmlformats.org/officeDocument/2006/relationships/hyperlink" Target="https://en.wikipedia.org/wiki/AES-128" TargetMode="External"/><Relationship Id="rId4" Type="http://schemas.openxmlformats.org/officeDocument/2006/relationships/hyperlink" Target="https://en.wikipedia.org/wiki/IEEE_802.11i-2004" TargetMode="External"/><Relationship Id="rId9" Type="http://schemas.openxmlformats.org/officeDocument/2006/relationships/hyperlink" Target="https://en.wikipedia.org/wiki/Wi-Fi_Protected_Access#cite_note-wpa2-mandatory-9" TargetMode="External"/><Relationship Id="rId14" Type="http://schemas.openxmlformats.org/officeDocument/2006/relationships/hyperlink" Target="https://en.wikipedia.org/wiki/Wi-Fi_Protected_Access#cite_note-12" TargetMode="External"/><Relationship Id="rId22" Type="http://schemas.openxmlformats.org/officeDocument/2006/relationships/hyperlink" Target="https://en.wikipedia.org/wiki/Simultaneous_Authentication_of_Equals" TargetMode="External"/><Relationship Id="rId27" Type="http://schemas.openxmlformats.org/officeDocument/2006/relationships/hyperlink" Target="https://en.wikipedia.org/wiki/Wi-Fi_Protected_Access#cite_note-WIRED-15" TargetMode="External"/><Relationship Id="rId30" Type="http://schemas.openxmlformats.org/officeDocument/2006/relationships/hyperlink" Target="https://en.wikipedia.org/wiki/IEEE_802.11w-2009"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Wpa_supplicant" TargetMode="External"/><Relationship Id="rId13" Type="http://schemas.openxmlformats.org/officeDocument/2006/relationships/hyperlink" Target="https://en.wikipedia.org/wiki/Extensible_Authentication_Protocol#cite_note-rfc5216s211-7" TargetMode="External"/><Relationship Id="rId18" Type="http://schemas.openxmlformats.org/officeDocument/2006/relationships/hyperlink" Target="https://en.wikipedia.org/wiki/Wi-Fi_Alliance" TargetMode="External"/><Relationship Id="rId26" Type="http://schemas.openxmlformats.org/officeDocument/2006/relationships/hyperlink" Target="https://en.wikipedia.org/wiki/Extensible_Authentication_Protocol#cite_note-12" TargetMode="External"/><Relationship Id="rId3" Type="http://schemas.openxmlformats.org/officeDocument/2006/relationships/hyperlink" Target="https://tools.ietf.org/html/rfc5216" TargetMode="External"/><Relationship Id="rId21" Type="http://schemas.openxmlformats.org/officeDocument/2006/relationships/hyperlink" Target="https://en.wikipedia.org/wiki/IEEE_802.11i-2004" TargetMode="External"/><Relationship Id="rId7" Type="http://schemas.openxmlformats.org/officeDocument/2006/relationships/hyperlink" Target="https://en.wikipedia.org/wiki/Avaya" TargetMode="External"/><Relationship Id="rId12" Type="http://schemas.openxmlformats.org/officeDocument/2006/relationships/hyperlink" Target="https://en.wikipedia.org/wiki/Extensible_Authentication_Protocol#cite_note-opensecurewireless-6" TargetMode="External"/><Relationship Id="rId17" Type="http://schemas.openxmlformats.org/officeDocument/2006/relationships/hyperlink" Target="https://en.wikipedia.org/wiki/Extensible_Authentication_Protocol#cite_note-8" TargetMode="External"/><Relationship Id="rId25" Type="http://schemas.openxmlformats.org/officeDocument/2006/relationships/hyperlink" Target="https://en.wikipedia.org/wiki/Smart_card" TargetMode="External"/><Relationship Id="rId2" Type="http://schemas.openxmlformats.org/officeDocument/2006/relationships/slide" Target="../slides/slide24.xml"/><Relationship Id="rId16" Type="http://schemas.openxmlformats.org/officeDocument/2006/relationships/hyperlink" Target="https://tools.ietf.org/html/rfc5612" TargetMode="External"/><Relationship Id="rId20" Type="http://schemas.openxmlformats.org/officeDocument/2006/relationships/hyperlink" Target="https://en.wikipedia.org/wiki/Extensible_Authentication_Protocol#cite_note-10" TargetMode="External"/><Relationship Id="rId1" Type="http://schemas.openxmlformats.org/officeDocument/2006/relationships/notesMaster" Target="../notesMasters/notesMaster1.xml"/><Relationship Id="rId6" Type="http://schemas.openxmlformats.org/officeDocument/2006/relationships/hyperlink" Target="https://en.wikipedia.org/wiki/Extensible_Authentication_Protocol#cite_note-5" TargetMode="External"/><Relationship Id="rId11" Type="http://schemas.openxmlformats.org/officeDocument/2006/relationships/hyperlink" Target="https://en.wikipedia.org/wiki/X.509" TargetMode="External"/><Relationship Id="rId24" Type="http://schemas.openxmlformats.org/officeDocument/2006/relationships/hyperlink" Target="https://en.wikipedia.org/wiki/Extensible_Authentication_Protocol#cite_note-11" TargetMode="External"/><Relationship Id="rId5" Type="http://schemas.openxmlformats.org/officeDocument/2006/relationships/hyperlink" Target="https://en.wikipedia.org/wiki/Transport_Layer_Security" TargetMode="External"/><Relationship Id="rId15" Type="http://schemas.openxmlformats.org/officeDocument/2006/relationships/hyperlink" Target="https://en.wikipedia.org/wiki/Git_(software)" TargetMode="External"/><Relationship Id="rId23" Type="http://schemas.openxmlformats.org/officeDocument/2006/relationships/hyperlink" Target="https://en.wikipedia.org/wiki/IEEE_802.11u" TargetMode="External"/><Relationship Id="rId10" Type="http://schemas.openxmlformats.org/officeDocument/2006/relationships/hyperlink" Target="https://en.wikipedia.org/wiki/World_Wide_Web" TargetMode="External"/><Relationship Id="rId19" Type="http://schemas.openxmlformats.org/officeDocument/2006/relationships/hyperlink" Target="https://en.wikipedia.org/wiki/Extensible_Authentication_Protocol#cite_note-9" TargetMode="External"/><Relationship Id="rId4" Type="http://schemas.openxmlformats.org/officeDocument/2006/relationships/hyperlink" Target="https://en.wikipedia.org/wiki/Open_standard" TargetMode="External"/><Relationship Id="rId9" Type="http://schemas.openxmlformats.org/officeDocument/2006/relationships/hyperlink" Target="https://en.wikipedia.org/wiki/HTTPS" TargetMode="External"/><Relationship Id="rId14" Type="http://schemas.openxmlformats.org/officeDocument/2006/relationships/hyperlink" Target="https://en.wikipedia.org/wiki/Hostapd" TargetMode="External"/><Relationship Id="rId22" Type="http://schemas.openxmlformats.org/officeDocument/2006/relationships/hyperlink" Target="https://en.wikipedia.org/wiki/WPA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IEEE_802.11w-200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Authentication" TargetMode="External"/><Relationship Id="rId7" Type="http://schemas.openxmlformats.org/officeDocument/2006/relationships/hyperlink" Target="https://tools.ietf.org/html/rfc286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Accounting" TargetMode="External"/><Relationship Id="rId5" Type="http://schemas.openxmlformats.org/officeDocument/2006/relationships/hyperlink" Target="https://tools.ietf.org/html/rfc2865" TargetMode="External"/><Relationship Id="rId4" Type="http://schemas.openxmlformats.org/officeDocument/2006/relationships/hyperlink" Target="https://en.wikipedia.org/wiki/Authoriza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uthentication" TargetMode="External"/><Relationship Id="rId7" Type="http://schemas.openxmlformats.org/officeDocument/2006/relationships/hyperlink" Target="https://tools.ietf.org/html/rfc286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Accounting" TargetMode="External"/><Relationship Id="rId5" Type="http://schemas.openxmlformats.org/officeDocument/2006/relationships/hyperlink" Target="https://tools.ietf.org/html/rfc2865" TargetMode="External"/><Relationship Id="rId4" Type="http://schemas.openxmlformats.org/officeDocument/2006/relationships/hyperlink" Target="https://en.wikipedia.org/wiki/Authoriz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a:t>
            </a:fld>
            <a:endParaRPr lang="en-CA"/>
          </a:p>
        </p:txBody>
      </p:sp>
    </p:spTree>
    <p:extLst>
      <p:ext uri="{BB962C8B-B14F-4D97-AF65-F5344CB8AC3E}">
        <p14:creationId xmlns:p14="http://schemas.microsoft.com/office/powerpoint/2010/main" val="2683507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18</a:t>
            </a:fld>
            <a:endParaRPr lang="en-CA"/>
          </a:p>
        </p:txBody>
      </p:sp>
    </p:spTree>
    <p:extLst>
      <p:ext uri="{BB962C8B-B14F-4D97-AF65-F5344CB8AC3E}">
        <p14:creationId xmlns:p14="http://schemas.microsoft.com/office/powerpoint/2010/main" val="173875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PBKDF2 applies a </a:t>
            </a:r>
            <a:r>
              <a:rPr lang="en-US" sz="1200" b="0" i="0" u="none" strike="noStrike" kern="1200" dirty="0">
                <a:solidFill>
                  <a:schemeClr val="tx1"/>
                </a:solidFill>
                <a:effectLst/>
                <a:latin typeface="+mn-lt"/>
                <a:ea typeface="+mn-ea"/>
                <a:cs typeface="+mn-cs"/>
                <a:hlinkClick r:id="rId3" tooltip="Pseudorandom function"/>
              </a:rPr>
              <a:t>pseudorandom function</a:t>
            </a:r>
            <a:r>
              <a:rPr lang="en-US" sz="1200" b="0" i="0" kern="1200" dirty="0">
                <a:solidFill>
                  <a:schemeClr val="tx1"/>
                </a:solidFill>
                <a:effectLst/>
                <a:latin typeface="+mn-lt"/>
                <a:ea typeface="+mn-ea"/>
                <a:cs typeface="+mn-cs"/>
              </a:rPr>
              <a:t>, such as </a:t>
            </a:r>
            <a:r>
              <a:rPr lang="en-US" sz="1200" b="0" i="0" u="none" strike="noStrike" kern="1200" dirty="0">
                <a:solidFill>
                  <a:schemeClr val="tx1"/>
                </a:solidFill>
                <a:effectLst/>
                <a:latin typeface="+mn-lt"/>
                <a:ea typeface="+mn-ea"/>
                <a:cs typeface="+mn-cs"/>
                <a:hlinkClick r:id="rId4" tooltip="Hash-based message authentication code"/>
              </a:rPr>
              <a:t>hash-based message authentication code</a:t>
            </a:r>
            <a:r>
              <a:rPr lang="en-US" sz="1200" b="0" i="0" kern="1200" dirty="0">
                <a:solidFill>
                  <a:schemeClr val="tx1"/>
                </a:solidFill>
                <a:effectLst/>
                <a:latin typeface="+mn-lt"/>
                <a:ea typeface="+mn-ea"/>
                <a:cs typeface="+mn-cs"/>
              </a:rPr>
              <a:t> (HMAC), to the input </a:t>
            </a:r>
            <a:r>
              <a:rPr lang="en-US" sz="1200" b="0" i="0" u="none" strike="noStrike" kern="1200" dirty="0">
                <a:solidFill>
                  <a:schemeClr val="tx1"/>
                </a:solidFill>
                <a:effectLst/>
                <a:latin typeface="+mn-lt"/>
                <a:ea typeface="+mn-ea"/>
                <a:cs typeface="+mn-cs"/>
                <a:hlinkClick r:id="rId5" tooltip="Password"/>
              </a:rPr>
              <a:t>password</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6" tooltip="Passphrase"/>
              </a:rPr>
              <a:t>passphrase</a:t>
            </a:r>
            <a:r>
              <a:rPr lang="en-US" sz="1200" b="0" i="0" kern="1200" dirty="0">
                <a:solidFill>
                  <a:schemeClr val="tx1"/>
                </a:solidFill>
                <a:effectLst/>
                <a:latin typeface="+mn-lt"/>
                <a:ea typeface="+mn-ea"/>
                <a:cs typeface="+mn-cs"/>
              </a:rPr>
              <a:t> along with a </a:t>
            </a:r>
            <a:r>
              <a:rPr lang="en-US" sz="1200" b="0" i="0" u="none" strike="noStrike" kern="1200" dirty="0">
                <a:solidFill>
                  <a:schemeClr val="tx1"/>
                </a:solidFill>
                <a:effectLst/>
                <a:latin typeface="+mn-lt"/>
                <a:ea typeface="+mn-ea"/>
                <a:cs typeface="+mn-cs"/>
                <a:hlinkClick r:id="rId7" tooltip="Salt (cryptography)"/>
              </a:rPr>
              <a:t>salt</a:t>
            </a:r>
            <a:r>
              <a:rPr lang="en-US" sz="1200" b="0" i="0" kern="1200" dirty="0">
                <a:solidFill>
                  <a:schemeClr val="tx1"/>
                </a:solidFill>
                <a:effectLst/>
                <a:latin typeface="+mn-lt"/>
                <a:ea typeface="+mn-ea"/>
                <a:cs typeface="+mn-cs"/>
              </a:rPr>
              <a:t> value and repeats the process many times to produce a </a:t>
            </a:r>
            <a:r>
              <a:rPr lang="en-US" sz="1200" b="0" i="1" kern="1200" dirty="0">
                <a:solidFill>
                  <a:schemeClr val="tx1"/>
                </a:solidFill>
                <a:effectLst/>
                <a:latin typeface="+mn-lt"/>
                <a:ea typeface="+mn-ea"/>
                <a:cs typeface="+mn-cs"/>
              </a:rPr>
              <a:t>derived key</a:t>
            </a:r>
            <a:r>
              <a:rPr lang="en-US" sz="1200" b="0" i="0" kern="1200" dirty="0">
                <a:solidFill>
                  <a:schemeClr val="tx1"/>
                </a:solidFill>
                <a:effectLst/>
                <a:latin typeface="+mn-lt"/>
                <a:ea typeface="+mn-ea"/>
                <a:cs typeface="+mn-cs"/>
              </a:rPr>
              <a:t>, which can then be used as a </a:t>
            </a:r>
            <a:r>
              <a:rPr lang="en-US" sz="1200" b="0" i="0" u="none" strike="noStrike" kern="1200" dirty="0">
                <a:solidFill>
                  <a:schemeClr val="tx1"/>
                </a:solidFill>
                <a:effectLst/>
                <a:latin typeface="+mn-lt"/>
                <a:ea typeface="+mn-ea"/>
                <a:cs typeface="+mn-cs"/>
                <a:hlinkClick r:id="rId8" tooltip="Key (cryptography)"/>
              </a:rPr>
              <a:t>cryptographic key</a:t>
            </a:r>
            <a:r>
              <a:rPr lang="en-US" sz="1200" b="0" i="0" kern="1200" dirty="0">
                <a:solidFill>
                  <a:schemeClr val="tx1"/>
                </a:solidFill>
                <a:effectLst/>
                <a:latin typeface="+mn-lt"/>
                <a:ea typeface="+mn-ea"/>
                <a:cs typeface="+mn-cs"/>
              </a:rPr>
              <a:t> in subsequent operations. The added computational work makes </a:t>
            </a:r>
            <a:r>
              <a:rPr lang="en-US" sz="1200" b="0" i="0" u="none" strike="noStrike" kern="1200" dirty="0">
                <a:solidFill>
                  <a:schemeClr val="tx1"/>
                </a:solidFill>
                <a:effectLst/>
                <a:latin typeface="+mn-lt"/>
                <a:ea typeface="+mn-ea"/>
                <a:cs typeface="+mn-cs"/>
                <a:hlinkClick r:id="rId9" tooltip="Password cracking"/>
              </a:rPr>
              <a:t>password cracking</a:t>
            </a:r>
            <a:r>
              <a:rPr lang="en-US" sz="1200" b="0" i="0" kern="1200" dirty="0">
                <a:solidFill>
                  <a:schemeClr val="tx1"/>
                </a:solidFill>
                <a:effectLst/>
                <a:latin typeface="+mn-lt"/>
                <a:ea typeface="+mn-ea"/>
                <a:cs typeface="+mn-cs"/>
              </a:rPr>
              <a:t> much more difficult, and is known as </a:t>
            </a:r>
            <a:r>
              <a:rPr lang="en-US" sz="1200" b="0" i="0" u="none" strike="noStrike" kern="1200" dirty="0">
                <a:solidFill>
                  <a:schemeClr val="tx1"/>
                </a:solidFill>
                <a:effectLst/>
                <a:latin typeface="+mn-lt"/>
                <a:ea typeface="+mn-ea"/>
                <a:cs typeface="+mn-cs"/>
                <a:hlinkClick r:id="rId10" tooltip="Key stretching"/>
              </a:rPr>
              <a:t>key stretching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When the standard was written in the year 2000 the recommended minimum number of iterations was 1000, but the parameter is intended to be increased over time as CPU speeds increase. A Kerberos standard in 2005 recommended 4096 iterations;</a:t>
            </a:r>
            <a:r>
              <a:rPr lang="en-US" sz="1200" b="0" i="0" u="none" strike="noStrike" kern="1200" baseline="30000" dirty="0">
                <a:solidFill>
                  <a:schemeClr val="tx1"/>
                </a:solidFill>
                <a:effectLst/>
                <a:latin typeface="+mn-lt"/>
                <a:ea typeface="+mn-ea"/>
                <a:cs typeface="+mn-cs"/>
                <a:hlinkClick r:id="rId11"/>
              </a:rPr>
              <a:t>[3]</a:t>
            </a:r>
            <a:r>
              <a:rPr lang="en-US" sz="1200" b="0" i="0" kern="1200" dirty="0">
                <a:solidFill>
                  <a:schemeClr val="tx1"/>
                </a:solidFill>
                <a:effectLst/>
                <a:latin typeface="+mn-lt"/>
                <a:ea typeface="+mn-ea"/>
                <a:cs typeface="+mn-cs"/>
              </a:rPr>
              <a:t> Apple reportedly used 2000 for iOS 3, and 10000 for iOS 4;</a:t>
            </a:r>
            <a:r>
              <a:rPr lang="en-US" sz="1200" b="0" i="0" u="none" strike="noStrike" kern="1200" baseline="30000" dirty="0">
                <a:solidFill>
                  <a:schemeClr val="tx1"/>
                </a:solidFill>
                <a:effectLst/>
                <a:latin typeface="+mn-lt"/>
                <a:ea typeface="+mn-ea"/>
                <a:cs typeface="+mn-cs"/>
                <a:hlinkClick r:id="rId12"/>
              </a:rPr>
              <a:t>[4]</a:t>
            </a:r>
            <a:r>
              <a:rPr lang="en-US" sz="1200" b="0" i="0" kern="1200" dirty="0">
                <a:solidFill>
                  <a:schemeClr val="tx1"/>
                </a:solidFill>
                <a:effectLst/>
                <a:latin typeface="+mn-lt"/>
                <a:ea typeface="+mn-ea"/>
                <a:cs typeface="+mn-cs"/>
              </a:rPr>
              <a:t> while LastPass in 2011 used 5000 iterations for JavaScript clients and 100000 iterations for server-side hashing.</a:t>
            </a:r>
            <a:r>
              <a:rPr lang="en-US" sz="1200" b="0" i="0" u="none" strike="noStrike" kern="1200" baseline="30000" dirty="0">
                <a:solidFill>
                  <a:schemeClr val="tx1"/>
                </a:solidFill>
                <a:effectLst/>
                <a:latin typeface="+mn-lt"/>
                <a:ea typeface="+mn-ea"/>
                <a:cs typeface="+mn-cs"/>
                <a:hlinkClick r:id="rId13"/>
              </a:rPr>
              <a:t>[5]</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Algorithmic representation of the iterative process of the Password Based Key Derivation Function 2.</a:t>
            </a:r>
          </a:p>
          <a:p>
            <a:r>
              <a:rPr lang="en-US" sz="1200" b="0" i="0" kern="1200" dirty="0">
                <a:solidFill>
                  <a:schemeClr val="tx1"/>
                </a:solidFill>
                <a:effectLst/>
                <a:latin typeface="+mn-lt"/>
                <a:ea typeface="+mn-ea"/>
                <a:cs typeface="+mn-cs"/>
              </a:rPr>
              <a:t>Having a salt added to the password reduces the ability to use precomputed hashes (</a:t>
            </a:r>
            <a:r>
              <a:rPr lang="en-US" sz="1200" b="0" i="0" u="none" strike="noStrike" kern="1200" dirty="0">
                <a:solidFill>
                  <a:schemeClr val="tx1"/>
                </a:solidFill>
                <a:effectLst/>
                <a:latin typeface="+mn-lt"/>
                <a:ea typeface="+mn-ea"/>
                <a:cs typeface="+mn-cs"/>
                <a:hlinkClick r:id="rId14" tooltip="Rainbow tables"/>
              </a:rPr>
              <a:t>rainbow tables</a:t>
            </a:r>
            <a:r>
              <a:rPr lang="en-US" sz="1200" b="0" i="0" kern="1200" dirty="0">
                <a:solidFill>
                  <a:schemeClr val="tx1"/>
                </a:solidFill>
                <a:effectLst/>
                <a:latin typeface="+mn-lt"/>
                <a:ea typeface="+mn-ea"/>
                <a:cs typeface="+mn-cs"/>
              </a:rPr>
              <a:t>) for attacks, and means that multiple passwords have to be tested individually, not all at once. The standard recommends a salt length of at least 64 bits.</a:t>
            </a:r>
            <a:r>
              <a:rPr lang="en-US" sz="1200" b="0" i="0" u="none" strike="noStrike" kern="1200" baseline="30000" dirty="0">
                <a:solidFill>
                  <a:schemeClr val="tx1"/>
                </a:solidFill>
                <a:effectLst/>
                <a:latin typeface="+mn-lt"/>
                <a:ea typeface="+mn-ea"/>
                <a:cs typeface="+mn-cs"/>
                <a:hlinkClick r:id="rId15"/>
              </a:rPr>
              <a:t>[6]</a:t>
            </a:r>
            <a:r>
              <a:rPr lang="en-US" sz="1200" b="0" i="0" kern="1200" dirty="0">
                <a:solidFill>
                  <a:schemeClr val="tx1"/>
                </a:solidFill>
                <a:effectLst/>
                <a:latin typeface="+mn-lt"/>
                <a:ea typeface="+mn-ea"/>
                <a:cs typeface="+mn-cs"/>
              </a:rPr>
              <a:t> The US National Institute of Standards and Technology recommends a salt length of 128 bits.</a:t>
            </a:r>
            <a:r>
              <a:rPr lang="en-US" sz="1200" b="0" i="0" u="none" strike="noStrike" kern="1200" baseline="30000" dirty="0">
                <a:solidFill>
                  <a:schemeClr val="tx1"/>
                </a:solidFill>
                <a:effectLst/>
                <a:latin typeface="+mn-lt"/>
                <a:ea typeface="+mn-ea"/>
                <a:cs typeface="+mn-cs"/>
                <a:hlinkClick r:id="rId16"/>
              </a:rPr>
              <a:t>[7]</a:t>
            </a:r>
            <a:endParaRPr lang="en-US" sz="1200" b="0" i="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22</a:t>
            </a:fld>
            <a:endParaRPr lang="en-CA"/>
          </a:p>
        </p:txBody>
      </p:sp>
    </p:spTree>
    <p:extLst>
      <p:ext uri="{BB962C8B-B14F-4D97-AF65-F5344CB8AC3E}">
        <p14:creationId xmlns:p14="http://schemas.microsoft.com/office/powerpoint/2010/main" val="362884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kern="1200" dirty="0">
                <a:solidFill>
                  <a:schemeClr val="tx1"/>
                </a:solidFill>
                <a:effectLst/>
                <a:latin typeface="+mn-lt"/>
                <a:ea typeface="+mn-ea"/>
                <a:cs typeface="+mn-cs"/>
              </a:rPr>
              <a:t>WPA2</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tooltip="Edit section: WPA2"/>
              </a:rPr>
              <a:t>edit</a:t>
            </a:r>
            <a:r>
              <a:rPr lang="en-US" sz="1200" b="0" i="0" kern="1200" dirty="0">
                <a:solidFill>
                  <a:schemeClr val="tx1"/>
                </a:solidFill>
                <a:effectLst/>
                <a:latin typeface="+mn-lt"/>
                <a:ea typeface="+mn-ea"/>
                <a:cs typeface="+mn-cs"/>
              </a:rPr>
              <a:t>]</a:t>
            </a:r>
            <a:endParaRPr lang="en-US" sz="1200" b="1"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Main article: </a:t>
            </a:r>
            <a:r>
              <a:rPr lang="en-US" sz="1200" b="0" i="1" u="none" strike="noStrike" kern="1200" dirty="0">
                <a:solidFill>
                  <a:schemeClr val="tx1"/>
                </a:solidFill>
                <a:effectLst/>
                <a:latin typeface="+mn-lt"/>
                <a:ea typeface="+mn-ea"/>
                <a:cs typeface="+mn-cs"/>
                <a:hlinkClick r:id="rId4" tooltip="IEEE 802.11i-2004"/>
              </a:rPr>
              <a:t>IEEE 802.11i-2004</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WPA2 replaced WPA. WPA2, which requires testing and certification by the Wi-Fi Alliance, implements the mandatory elements of IEEE 802.11i. In particular, it includes mandatory support for </a:t>
            </a:r>
            <a:r>
              <a:rPr lang="en-US" sz="1200" b="0" i="0" u="none" strike="noStrike" kern="1200" dirty="0">
                <a:solidFill>
                  <a:schemeClr val="tx1"/>
                </a:solidFill>
                <a:effectLst/>
                <a:latin typeface="+mn-lt"/>
                <a:ea typeface="+mn-ea"/>
                <a:cs typeface="+mn-cs"/>
                <a:hlinkClick r:id="rId5" tooltip="CCMP (cryptography)"/>
              </a:rPr>
              <a:t>CCMP</a:t>
            </a:r>
            <a:r>
              <a:rPr lang="en-US" sz="1200" b="0" i="0" kern="1200" dirty="0">
                <a:solidFill>
                  <a:schemeClr val="tx1"/>
                </a:solidFill>
                <a:effectLst/>
                <a:latin typeface="+mn-lt"/>
                <a:ea typeface="+mn-ea"/>
                <a:cs typeface="+mn-cs"/>
              </a:rPr>
              <a:t>, an </a:t>
            </a:r>
            <a:r>
              <a:rPr lang="en-US" sz="1200" b="0" i="0" u="none" strike="noStrike" kern="1200" dirty="0">
                <a:solidFill>
                  <a:schemeClr val="tx1"/>
                </a:solidFill>
                <a:effectLst/>
                <a:latin typeface="+mn-lt"/>
                <a:ea typeface="+mn-ea"/>
                <a:cs typeface="+mn-cs"/>
                <a:hlinkClick r:id="rId6" tooltip="Advanced Encryption Standard"/>
              </a:rPr>
              <a:t>AES</a:t>
            </a:r>
            <a:r>
              <a:rPr lang="en-US" sz="1200" b="0" i="0" kern="1200" dirty="0">
                <a:solidFill>
                  <a:schemeClr val="tx1"/>
                </a:solidFill>
                <a:effectLst/>
                <a:latin typeface="+mn-lt"/>
                <a:ea typeface="+mn-ea"/>
                <a:cs typeface="+mn-cs"/>
              </a:rPr>
              <a:t>-based encryption mode.</a:t>
            </a:r>
            <a:r>
              <a:rPr lang="en-US" sz="1200" b="0" i="0" u="none" strike="noStrike" kern="1200" baseline="30000" dirty="0">
                <a:solidFill>
                  <a:schemeClr val="tx1"/>
                </a:solidFill>
                <a:effectLst/>
                <a:latin typeface="+mn-lt"/>
                <a:ea typeface="+mn-ea"/>
                <a:cs typeface="+mn-cs"/>
                <a:hlinkClick r:id="rId7"/>
              </a:rPr>
              <a:t>[7]</a:t>
            </a:r>
            <a:r>
              <a:rPr lang="en-US" sz="1200" b="0" i="0" kern="1200" dirty="0">
                <a:solidFill>
                  <a:schemeClr val="tx1"/>
                </a:solidFill>
                <a:effectLst/>
                <a:latin typeface="+mn-lt"/>
                <a:ea typeface="+mn-ea"/>
                <a:cs typeface="+mn-cs"/>
              </a:rPr>
              <a:t> </a:t>
            </a:r>
            <a:r>
              <a:rPr lang="en-US" sz="1200" b="0" i="0" u="none" strike="noStrike" kern="1200" baseline="30000" dirty="0">
                <a:solidFill>
                  <a:schemeClr val="tx1"/>
                </a:solidFill>
                <a:effectLst/>
                <a:latin typeface="+mn-lt"/>
                <a:ea typeface="+mn-ea"/>
                <a:cs typeface="+mn-cs"/>
                <a:hlinkClick r:id="rId8"/>
              </a:rPr>
              <a:t>[8]</a:t>
            </a:r>
            <a:r>
              <a:rPr lang="en-US" sz="1200" b="0" i="0" kern="1200" dirty="0">
                <a:solidFill>
                  <a:schemeClr val="tx1"/>
                </a:solidFill>
                <a:effectLst/>
                <a:latin typeface="+mn-lt"/>
                <a:ea typeface="+mn-ea"/>
                <a:cs typeface="+mn-cs"/>
              </a:rPr>
              <a:t> Certification began in September, 2004; from March 13, 2006, WPA2 certification is mandatory for all new devices to bear the Wi-Fi trademark.</a:t>
            </a:r>
            <a:r>
              <a:rPr lang="en-US" sz="1200" b="0" i="0" u="none" strike="noStrike" kern="1200" baseline="30000" dirty="0">
                <a:solidFill>
                  <a:schemeClr val="tx1"/>
                </a:solidFill>
                <a:effectLst/>
                <a:latin typeface="+mn-lt"/>
                <a:ea typeface="+mn-ea"/>
                <a:cs typeface="+mn-cs"/>
                <a:hlinkClick r:id="rId9"/>
              </a:rPr>
              <a:t>[9]</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WPA3</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10" tooltip="Edit section: WPA3"/>
              </a:rPr>
              <a:t>edit</a:t>
            </a:r>
            <a:r>
              <a:rPr lang="en-US" sz="1200" b="0" i="0" kern="1200" dirty="0">
                <a:solidFill>
                  <a:schemeClr val="tx1"/>
                </a:solidFill>
                <a:effectLst/>
                <a:latin typeface="+mn-lt"/>
                <a:ea typeface="+mn-ea"/>
                <a:cs typeface="+mn-cs"/>
              </a:rPr>
              <a:t>]</a:t>
            </a:r>
            <a:endParaRPr lang="en-US" sz="1200" b="1"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See also: </a:t>
            </a:r>
            <a:r>
              <a:rPr lang="en-US" sz="1200" b="0" i="1" u="none" strike="noStrike" kern="1200" dirty="0">
                <a:solidFill>
                  <a:schemeClr val="tx1"/>
                </a:solidFill>
                <a:effectLst/>
                <a:latin typeface="+mn-lt"/>
                <a:ea typeface="+mn-ea"/>
                <a:cs typeface="+mn-cs"/>
                <a:hlinkClick r:id="rId11" tooltip="Opportunistic Wireless Encryption"/>
              </a:rPr>
              <a:t>Opportunistic Wireless Encryption</a:t>
            </a:r>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January 2018, the Wi-Fi Alliance announced WPA3 as a replacement to WPA2.</a:t>
            </a:r>
            <a:r>
              <a:rPr lang="en-US" sz="1200" b="0" i="0" u="none" strike="noStrike" kern="1200" baseline="30000" dirty="0">
                <a:solidFill>
                  <a:schemeClr val="tx1"/>
                </a:solidFill>
                <a:effectLst/>
                <a:latin typeface="+mn-lt"/>
                <a:ea typeface="+mn-ea"/>
                <a:cs typeface="+mn-cs"/>
                <a:hlinkClick r:id="rId12"/>
              </a:rPr>
              <a:t>[10]</a:t>
            </a:r>
            <a:r>
              <a:rPr lang="en-US" sz="1200" b="0" i="0" u="none" strike="noStrike" kern="1200" baseline="30000" dirty="0">
                <a:solidFill>
                  <a:schemeClr val="tx1"/>
                </a:solidFill>
                <a:effectLst/>
                <a:latin typeface="+mn-lt"/>
                <a:ea typeface="+mn-ea"/>
                <a:cs typeface="+mn-cs"/>
                <a:hlinkClick r:id="rId13"/>
              </a:rPr>
              <a:t>[11]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new standard uses an equivalent 192-bit cryptographic strength in WPA3-Enterprise mode</a:t>
            </a:r>
            <a:r>
              <a:rPr lang="en-US" sz="1200" b="0" i="0" u="none" strike="noStrike" kern="1200" baseline="30000" dirty="0">
                <a:solidFill>
                  <a:schemeClr val="tx1"/>
                </a:solidFill>
                <a:effectLst/>
                <a:latin typeface="+mn-lt"/>
                <a:ea typeface="+mn-ea"/>
                <a:cs typeface="+mn-cs"/>
                <a:hlinkClick r:id="rId14"/>
              </a:rPr>
              <a:t>[12]</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5" tooltip="AES-256"/>
              </a:rPr>
              <a:t>AES-256</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16" tooltip="Galois/Counter Mode"/>
              </a:rPr>
              <a:t>GCM mode</a:t>
            </a:r>
            <a:r>
              <a:rPr lang="en-US" sz="1200" b="0" i="0" u="none" strike="noStrike" kern="1200" dirty="0">
                <a:solidFill>
                  <a:schemeClr val="tx1"/>
                </a:solidFill>
                <a:effectLst/>
                <a:latin typeface="+mn-lt"/>
                <a:ea typeface="+mn-ea"/>
                <a:cs typeface="+mn-cs"/>
              </a:rPr>
              <a:t> Galois Counter Mode</a:t>
            </a:r>
            <a:r>
              <a:rPr lang="en-US" sz="1200" b="0" i="0" kern="1200" dirty="0">
                <a:solidFill>
                  <a:schemeClr val="tx1"/>
                </a:solidFill>
                <a:effectLst/>
                <a:latin typeface="+mn-lt"/>
                <a:ea typeface="+mn-ea"/>
                <a:cs typeface="+mn-cs"/>
              </a:rPr>
              <a:t> with </a:t>
            </a:r>
            <a:r>
              <a:rPr lang="en-US" sz="1200" b="0" i="0" u="none" strike="noStrike" kern="1200" dirty="0">
                <a:solidFill>
                  <a:schemeClr val="tx1"/>
                </a:solidFill>
                <a:effectLst/>
                <a:latin typeface="+mn-lt"/>
                <a:ea typeface="+mn-ea"/>
                <a:cs typeface="+mn-cs"/>
                <a:hlinkClick r:id="rId17" tooltip="SHA-384"/>
              </a:rPr>
              <a:t>SHA-384</a:t>
            </a:r>
            <a:r>
              <a:rPr lang="en-US" sz="1200" b="0" i="0" kern="1200" dirty="0">
                <a:solidFill>
                  <a:schemeClr val="tx1"/>
                </a:solidFill>
                <a:effectLst/>
                <a:latin typeface="+mn-lt"/>
                <a:ea typeface="+mn-ea"/>
                <a:cs typeface="+mn-cs"/>
              </a:rPr>
              <a:t> as </a:t>
            </a:r>
            <a:r>
              <a:rPr lang="en-US" sz="1200" b="0" i="0" u="none" strike="noStrike" kern="1200" dirty="0">
                <a:solidFill>
                  <a:schemeClr val="tx1"/>
                </a:solidFill>
                <a:effectLst/>
                <a:latin typeface="+mn-lt"/>
                <a:ea typeface="+mn-ea"/>
                <a:cs typeface="+mn-cs"/>
                <a:hlinkClick r:id="rId18" tooltip="HMAC"/>
              </a:rPr>
              <a:t>HMAC</a:t>
            </a:r>
            <a:r>
              <a:rPr lang="en-US" sz="1200" b="0" i="0" kern="1200" dirty="0">
                <a:solidFill>
                  <a:schemeClr val="tx1"/>
                </a:solidFill>
                <a:effectLst/>
                <a:latin typeface="+mn-lt"/>
                <a:ea typeface="+mn-ea"/>
                <a:cs typeface="+mn-cs"/>
              </a:rPr>
              <a:t>), and still mandates the use of </a:t>
            </a:r>
            <a:r>
              <a:rPr lang="en-US" sz="1200" b="0" i="0" u="none" strike="noStrike" kern="1200" dirty="0">
                <a:solidFill>
                  <a:schemeClr val="tx1"/>
                </a:solidFill>
                <a:effectLst/>
                <a:latin typeface="+mn-lt"/>
                <a:ea typeface="+mn-ea"/>
                <a:cs typeface="+mn-cs"/>
                <a:hlinkClick r:id="rId5" tooltip="CCMP (cryptography)"/>
              </a:rPr>
              <a:t>CCMP-128</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9" tooltip="AES-128"/>
              </a:rPr>
              <a:t>AES-128</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hlinkClick r:id="rId20" tooltip="CCM mode"/>
              </a:rPr>
              <a:t>CCM mode</a:t>
            </a:r>
            <a:r>
              <a:rPr lang="en-US" sz="1200" b="0" i="0" kern="1200" dirty="0">
                <a:solidFill>
                  <a:schemeClr val="tx1"/>
                </a:solidFill>
                <a:effectLst/>
                <a:latin typeface="+mn-lt"/>
                <a:ea typeface="+mn-ea"/>
                <a:cs typeface="+mn-cs"/>
              </a:rPr>
              <a:t>) as the minimum encryption algorithm in WPA3-Personal mode.</a:t>
            </a:r>
          </a:p>
          <a:p>
            <a:r>
              <a:rPr lang="en-US" sz="1200" b="0" i="0" kern="1200" dirty="0">
                <a:solidFill>
                  <a:schemeClr val="tx1"/>
                </a:solidFill>
                <a:effectLst/>
                <a:latin typeface="+mn-lt"/>
                <a:ea typeface="+mn-ea"/>
                <a:cs typeface="+mn-cs"/>
              </a:rPr>
              <a:t>The WPA3 standard also replaces the </a:t>
            </a:r>
            <a:r>
              <a:rPr lang="en-US" sz="1200" b="0" i="0" u="none" strike="noStrike" kern="1200" dirty="0">
                <a:solidFill>
                  <a:schemeClr val="tx1"/>
                </a:solidFill>
                <a:effectLst/>
                <a:latin typeface="+mn-lt"/>
                <a:ea typeface="+mn-ea"/>
                <a:cs typeface="+mn-cs"/>
                <a:hlinkClick r:id="rId21" tooltip="Pre-shared key"/>
              </a:rPr>
              <a:t>Pre-Shared Key</a:t>
            </a:r>
            <a:r>
              <a:rPr lang="en-US" sz="1200" b="0" i="0" kern="1200" dirty="0">
                <a:solidFill>
                  <a:schemeClr val="tx1"/>
                </a:solidFill>
                <a:effectLst/>
                <a:latin typeface="+mn-lt"/>
                <a:ea typeface="+mn-ea"/>
                <a:cs typeface="+mn-cs"/>
              </a:rPr>
              <a:t> exchange with </a:t>
            </a:r>
            <a:r>
              <a:rPr lang="en-US" sz="1200" b="0" i="0" u="none" strike="noStrike" kern="1200" dirty="0">
                <a:solidFill>
                  <a:schemeClr val="tx1"/>
                </a:solidFill>
                <a:effectLst/>
                <a:latin typeface="+mn-lt"/>
                <a:ea typeface="+mn-ea"/>
                <a:cs typeface="+mn-cs"/>
                <a:hlinkClick r:id="rId22" tooltip="Simultaneous Authentication of Equals"/>
              </a:rPr>
              <a:t>Simultaneous Authentication of Equals</a:t>
            </a:r>
            <a:r>
              <a:rPr lang="en-US" sz="1200" b="0" i="0" kern="1200" dirty="0">
                <a:solidFill>
                  <a:schemeClr val="tx1"/>
                </a:solidFill>
                <a:effectLst/>
                <a:latin typeface="+mn-lt"/>
                <a:ea typeface="+mn-ea"/>
                <a:cs typeface="+mn-cs"/>
              </a:rPr>
              <a:t> as defined in </a:t>
            </a:r>
            <a:r>
              <a:rPr lang="en-US" sz="1200" b="0" i="0" u="none" strike="noStrike" kern="1200" dirty="0">
                <a:solidFill>
                  <a:schemeClr val="tx1"/>
                </a:solidFill>
                <a:effectLst/>
                <a:latin typeface="+mn-lt"/>
                <a:ea typeface="+mn-ea"/>
                <a:cs typeface="+mn-cs"/>
                <a:hlinkClick r:id="rId23" tooltip="IEEE 802.11-2016"/>
              </a:rPr>
              <a:t>IEEE 802.11-2016</a:t>
            </a:r>
            <a:r>
              <a:rPr lang="en-US" sz="1200" b="0" i="0" kern="1200" dirty="0">
                <a:solidFill>
                  <a:schemeClr val="tx1"/>
                </a:solidFill>
                <a:effectLst/>
                <a:latin typeface="+mn-lt"/>
                <a:ea typeface="+mn-ea"/>
                <a:cs typeface="+mn-cs"/>
              </a:rPr>
              <a:t> resulting in a more secure initial key exchange in personal mode</a:t>
            </a:r>
            <a:r>
              <a:rPr lang="en-US" sz="1200" b="0" i="0" u="none" strike="noStrike" kern="1200" baseline="30000" dirty="0">
                <a:solidFill>
                  <a:schemeClr val="tx1"/>
                </a:solidFill>
                <a:effectLst/>
                <a:latin typeface="+mn-lt"/>
                <a:ea typeface="+mn-ea"/>
                <a:cs typeface="+mn-cs"/>
                <a:hlinkClick r:id="rId24"/>
              </a:rPr>
              <a:t>[13]</a:t>
            </a:r>
            <a:r>
              <a:rPr lang="en-US" sz="1200" b="0" i="0" u="none" strike="noStrike" kern="1200" baseline="30000" dirty="0">
                <a:solidFill>
                  <a:schemeClr val="tx1"/>
                </a:solidFill>
                <a:effectLst/>
                <a:latin typeface="+mn-lt"/>
                <a:ea typeface="+mn-ea"/>
                <a:cs typeface="+mn-cs"/>
                <a:hlinkClick r:id="rId25"/>
              </a:rPr>
              <a:t>[14]</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26" tooltip="Forward secrecy"/>
              </a:rPr>
              <a:t>forward secrecy</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27"/>
              </a:rPr>
              <a:t>[15]</a:t>
            </a:r>
            <a:r>
              <a:rPr lang="en-US" sz="1200" b="0" i="0" kern="1200" dirty="0">
                <a:solidFill>
                  <a:schemeClr val="tx1"/>
                </a:solidFill>
                <a:effectLst/>
                <a:latin typeface="+mn-lt"/>
                <a:ea typeface="+mn-ea"/>
                <a:cs typeface="+mn-cs"/>
              </a:rPr>
              <a:t> The Wi-Fi Alliance also claims that WPA3 will mitigate security issues posed by weak passwords and simplify the process of setting up devices with no display interface.</a:t>
            </a:r>
            <a:r>
              <a:rPr lang="en-US" sz="1200" b="0" i="0" u="none" strike="noStrike" kern="1200" baseline="30000" dirty="0">
                <a:solidFill>
                  <a:schemeClr val="tx1"/>
                </a:solidFill>
                <a:effectLst/>
                <a:latin typeface="+mn-lt"/>
                <a:ea typeface="+mn-ea"/>
                <a:cs typeface="+mn-cs"/>
                <a:hlinkClick r:id="rId28"/>
              </a:rPr>
              <a:t>[2]</a:t>
            </a:r>
            <a:r>
              <a:rPr lang="en-US" sz="1200" b="0" i="0" u="none" strike="noStrike" kern="1200" baseline="30000" dirty="0">
                <a:solidFill>
                  <a:schemeClr val="tx1"/>
                </a:solidFill>
                <a:effectLst/>
                <a:latin typeface="+mn-lt"/>
                <a:ea typeface="+mn-ea"/>
                <a:cs typeface="+mn-cs"/>
                <a:hlinkClick r:id="rId29"/>
              </a:rPr>
              <a:t>[16]</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Protection of management frames as specified in the </a:t>
            </a:r>
            <a:r>
              <a:rPr lang="en-US" sz="1200" b="0" i="0" u="none" strike="noStrike" kern="1200" dirty="0">
                <a:solidFill>
                  <a:schemeClr val="tx1"/>
                </a:solidFill>
                <a:effectLst/>
                <a:latin typeface="+mn-lt"/>
                <a:ea typeface="+mn-ea"/>
                <a:cs typeface="+mn-cs"/>
                <a:hlinkClick r:id="rId30" tooltip="IEEE 802.11w-2009"/>
              </a:rPr>
              <a:t>IEEE 802.11w</a:t>
            </a:r>
            <a:r>
              <a:rPr lang="en-US" sz="1200" b="0" i="0" kern="1200" dirty="0">
                <a:solidFill>
                  <a:schemeClr val="tx1"/>
                </a:solidFill>
                <a:effectLst/>
                <a:latin typeface="+mn-lt"/>
                <a:ea typeface="+mn-ea"/>
                <a:cs typeface="+mn-cs"/>
              </a:rPr>
              <a:t> amendment is also enforced by the WPA3 specifications.</a:t>
            </a:r>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23</a:t>
            </a:fld>
            <a:endParaRPr lang="en-CA"/>
          </a:p>
        </p:txBody>
      </p:sp>
    </p:spTree>
    <p:extLst>
      <p:ext uri="{BB962C8B-B14F-4D97-AF65-F5344CB8AC3E}">
        <p14:creationId xmlns:p14="http://schemas.microsoft.com/office/powerpoint/2010/main" val="317738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EAP Transport Layer Security (EAP-TLS), defined in </a:t>
            </a:r>
            <a:r>
              <a:rPr lang="en-US" sz="1200" b="0" i="0" u="none" strike="noStrike" kern="1200" dirty="0">
                <a:solidFill>
                  <a:schemeClr val="tx1"/>
                </a:solidFill>
                <a:effectLst/>
                <a:latin typeface="+mn-lt"/>
                <a:ea typeface="+mn-ea"/>
                <a:cs typeface="+mn-cs"/>
                <a:hlinkClick r:id="rId3"/>
              </a:rPr>
              <a:t>RFC 5216</a:t>
            </a:r>
            <a:r>
              <a:rPr lang="en-US" sz="1200" b="0" i="0" kern="1200" dirty="0">
                <a:solidFill>
                  <a:schemeClr val="tx1"/>
                </a:solidFill>
                <a:effectLst/>
                <a:latin typeface="+mn-lt"/>
                <a:ea typeface="+mn-ea"/>
                <a:cs typeface="+mn-cs"/>
              </a:rPr>
              <a:t>, is an IETF </a:t>
            </a:r>
            <a:r>
              <a:rPr lang="en-US" sz="1200" b="0" i="0" u="none" strike="noStrike" kern="1200" dirty="0">
                <a:solidFill>
                  <a:schemeClr val="tx1"/>
                </a:solidFill>
                <a:effectLst/>
                <a:latin typeface="+mn-lt"/>
                <a:ea typeface="+mn-ea"/>
                <a:cs typeface="+mn-cs"/>
                <a:hlinkClick r:id="rId4" tooltip="Open standard"/>
              </a:rPr>
              <a:t>open standard</a:t>
            </a:r>
            <a:r>
              <a:rPr lang="en-US" sz="1200" b="0" i="0" kern="1200" dirty="0">
                <a:solidFill>
                  <a:schemeClr val="tx1"/>
                </a:solidFill>
                <a:effectLst/>
                <a:latin typeface="+mn-lt"/>
                <a:ea typeface="+mn-ea"/>
                <a:cs typeface="+mn-cs"/>
              </a:rPr>
              <a:t> that uses the </a:t>
            </a:r>
            <a:r>
              <a:rPr lang="en-US" sz="1200" b="0" i="0" u="none" strike="noStrike" kern="1200" dirty="0">
                <a:solidFill>
                  <a:schemeClr val="tx1"/>
                </a:solidFill>
                <a:effectLst/>
                <a:latin typeface="+mn-lt"/>
                <a:ea typeface="+mn-ea"/>
                <a:cs typeface="+mn-cs"/>
                <a:hlinkClick r:id="rId5" tooltip="Transport Layer Security"/>
              </a:rPr>
              <a:t>Transport Layer Security</a:t>
            </a:r>
            <a:r>
              <a:rPr lang="en-US" sz="1200" b="0" i="0" kern="1200" dirty="0">
                <a:solidFill>
                  <a:schemeClr val="tx1"/>
                </a:solidFill>
                <a:effectLst/>
                <a:latin typeface="+mn-lt"/>
                <a:ea typeface="+mn-ea"/>
                <a:cs typeface="+mn-cs"/>
              </a:rPr>
              <a:t> (TLS) protocol, and is well-supported among wireless vendors. EAP-TLS is the original, standard wireless LAN EAP authentication protocol.</a:t>
            </a:r>
          </a:p>
          <a:p>
            <a:r>
              <a:rPr lang="en-US" sz="1200" b="0" i="0" kern="1200" dirty="0">
                <a:solidFill>
                  <a:schemeClr val="tx1"/>
                </a:solidFill>
                <a:effectLst/>
                <a:latin typeface="+mn-lt"/>
                <a:ea typeface="+mn-ea"/>
                <a:cs typeface="+mn-cs"/>
              </a:rPr>
              <a:t>EAP-TLS is still considered one of the most secure EAP standards available, although TLS provides strong security only as long as the user understands potential warnings about false credentials, and is universally supported by all manufacturers of wireless LAN hardware and software. Until April 2005, EAP-TLS was the only EAP type vendors needed to certify for a WPA or WPA2 logo.</a:t>
            </a:r>
            <a:r>
              <a:rPr lang="en-US" sz="1200" b="0" i="0" u="none" strike="noStrike" kern="1200" baseline="30000" dirty="0">
                <a:solidFill>
                  <a:schemeClr val="tx1"/>
                </a:solidFill>
                <a:effectLst/>
                <a:latin typeface="+mn-lt"/>
                <a:ea typeface="+mn-ea"/>
                <a:cs typeface="+mn-cs"/>
                <a:hlinkClick r:id="rId6"/>
              </a:rPr>
              <a:t>[5]</a:t>
            </a:r>
            <a:r>
              <a:rPr lang="en-US" sz="1200" b="0" i="0" kern="1200" dirty="0">
                <a:solidFill>
                  <a:schemeClr val="tx1"/>
                </a:solidFill>
                <a:effectLst/>
                <a:latin typeface="+mn-lt"/>
                <a:ea typeface="+mn-ea"/>
                <a:cs typeface="+mn-cs"/>
              </a:rPr>
              <a:t> There are client and server implementations of EAP-TLS in 3Com, Apple, </a:t>
            </a:r>
            <a:r>
              <a:rPr lang="en-US" sz="1200" b="0" i="0" u="none" strike="noStrike" kern="1200" dirty="0">
                <a:solidFill>
                  <a:schemeClr val="tx1"/>
                </a:solidFill>
                <a:effectLst/>
                <a:latin typeface="+mn-lt"/>
                <a:ea typeface="+mn-ea"/>
                <a:cs typeface="+mn-cs"/>
                <a:hlinkClick r:id="rId7" tooltip="Avaya"/>
              </a:rPr>
              <a:t>Avaya</a:t>
            </a:r>
            <a:r>
              <a:rPr lang="en-US" sz="1200" b="0" i="0" kern="1200" dirty="0">
                <a:solidFill>
                  <a:schemeClr val="tx1"/>
                </a:solidFill>
                <a:effectLst/>
                <a:latin typeface="+mn-lt"/>
                <a:ea typeface="+mn-ea"/>
                <a:cs typeface="+mn-cs"/>
              </a:rPr>
              <a:t>, Brocade Communications, Cisco, Enterasys Networks, Fortinet, Foundry, </a:t>
            </a:r>
            <a:r>
              <a:rPr lang="en-US" sz="1200" b="0" i="0" kern="1200" dirty="0" err="1">
                <a:solidFill>
                  <a:schemeClr val="tx1"/>
                </a:solidFill>
                <a:effectLst/>
                <a:latin typeface="+mn-lt"/>
                <a:ea typeface="+mn-ea"/>
                <a:cs typeface="+mn-cs"/>
              </a:rPr>
              <a:t>Hirschmann</a:t>
            </a:r>
            <a:r>
              <a:rPr lang="en-US" sz="1200" b="0" i="0" kern="1200" dirty="0">
                <a:solidFill>
                  <a:schemeClr val="tx1"/>
                </a:solidFill>
                <a:effectLst/>
                <a:latin typeface="+mn-lt"/>
                <a:ea typeface="+mn-ea"/>
                <a:cs typeface="+mn-cs"/>
              </a:rPr>
              <a:t>, HP, Juniper, Microsoft, and open source operating systems. EAP-TLS is natively supported in Mac OS X 10.3 and above, </a:t>
            </a:r>
            <a:r>
              <a:rPr lang="en-US" sz="1200" b="0" i="0" u="none" strike="noStrike" kern="1200" dirty="0" err="1">
                <a:solidFill>
                  <a:schemeClr val="tx1"/>
                </a:solidFill>
                <a:effectLst/>
                <a:latin typeface="+mn-lt"/>
                <a:ea typeface="+mn-ea"/>
                <a:cs typeface="+mn-cs"/>
                <a:hlinkClick r:id="rId8" tooltip="Wpa supplicant"/>
              </a:rPr>
              <a:t>wpa_supplicant</a:t>
            </a:r>
            <a:r>
              <a:rPr lang="en-US" sz="1200" b="0" i="0" kern="1200" dirty="0">
                <a:solidFill>
                  <a:schemeClr val="tx1"/>
                </a:solidFill>
                <a:effectLst/>
                <a:latin typeface="+mn-lt"/>
                <a:ea typeface="+mn-ea"/>
                <a:cs typeface="+mn-cs"/>
              </a:rPr>
              <a:t>, Windows 2000 SP4, Windows XP and above, Windows Mobile 2003 and above, Windows CE 4.2, and Apple's iOS mobile operating system.</a:t>
            </a:r>
          </a:p>
          <a:p>
            <a:r>
              <a:rPr lang="en-US" sz="1200" b="0" i="0" kern="1200" dirty="0">
                <a:solidFill>
                  <a:schemeClr val="tx1"/>
                </a:solidFill>
                <a:effectLst/>
                <a:latin typeface="+mn-lt"/>
                <a:ea typeface="+mn-ea"/>
                <a:cs typeface="+mn-cs"/>
              </a:rPr>
              <a:t>Unlike most TLS implementations of </a:t>
            </a:r>
            <a:r>
              <a:rPr lang="en-US" sz="1200" b="0" i="0" u="none" strike="noStrike" kern="1200" dirty="0">
                <a:solidFill>
                  <a:schemeClr val="tx1"/>
                </a:solidFill>
                <a:effectLst/>
                <a:latin typeface="+mn-lt"/>
                <a:ea typeface="+mn-ea"/>
                <a:cs typeface="+mn-cs"/>
                <a:hlinkClick r:id="rId9" tooltip="HTTPS"/>
              </a:rPr>
              <a:t>HTTPS</a:t>
            </a:r>
            <a:r>
              <a:rPr lang="en-US" sz="1200" b="0" i="0" kern="1200" dirty="0">
                <a:solidFill>
                  <a:schemeClr val="tx1"/>
                </a:solidFill>
                <a:effectLst/>
                <a:latin typeface="+mn-lt"/>
                <a:ea typeface="+mn-ea"/>
                <a:cs typeface="+mn-cs"/>
              </a:rPr>
              <a:t>, such as on the </a:t>
            </a:r>
            <a:r>
              <a:rPr lang="en-US" sz="1200" b="0" i="0" u="none" strike="noStrike" kern="1200" dirty="0">
                <a:solidFill>
                  <a:schemeClr val="tx1"/>
                </a:solidFill>
                <a:effectLst/>
                <a:latin typeface="+mn-lt"/>
                <a:ea typeface="+mn-ea"/>
                <a:cs typeface="+mn-cs"/>
                <a:hlinkClick r:id="rId10" tooltip="World Wide Web"/>
              </a:rPr>
              <a:t>World Wide Web</a:t>
            </a:r>
            <a:r>
              <a:rPr lang="en-US" sz="1200" b="0" i="0" kern="1200" dirty="0">
                <a:solidFill>
                  <a:schemeClr val="tx1"/>
                </a:solidFill>
                <a:effectLst/>
                <a:latin typeface="+mn-lt"/>
                <a:ea typeface="+mn-ea"/>
                <a:cs typeface="+mn-cs"/>
              </a:rPr>
              <a:t>, the majority of implementations of EAP-TLS require client-side </a:t>
            </a:r>
            <a:r>
              <a:rPr lang="en-US" sz="1200" b="0" i="0" u="none" strike="noStrike" kern="1200" dirty="0">
                <a:solidFill>
                  <a:schemeClr val="tx1"/>
                </a:solidFill>
                <a:effectLst/>
                <a:latin typeface="+mn-lt"/>
                <a:ea typeface="+mn-ea"/>
                <a:cs typeface="+mn-cs"/>
                <a:hlinkClick r:id="rId11" tooltip="X.509"/>
              </a:rPr>
              <a:t>X.509</a:t>
            </a:r>
            <a:r>
              <a:rPr lang="en-US" sz="1200" b="0" i="0" kern="1200" dirty="0">
                <a:solidFill>
                  <a:schemeClr val="tx1"/>
                </a:solidFill>
                <a:effectLst/>
                <a:latin typeface="+mn-lt"/>
                <a:ea typeface="+mn-ea"/>
                <a:cs typeface="+mn-cs"/>
              </a:rPr>
              <a:t> certificates without giving the option to disable the requirement, even though the standard does not mandate their use.</a:t>
            </a:r>
            <a:r>
              <a:rPr lang="en-US" sz="1200" b="0" i="0" u="none" strike="noStrike" kern="1200" baseline="30000" dirty="0">
                <a:solidFill>
                  <a:schemeClr val="tx1"/>
                </a:solidFill>
                <a:effectLst/>
                <a:latin typeface="+mn-lt"/>
                <a:ea typeface="+mn-ea"/>
                <a:cs typeface="+mn-cs"/>
                <a:hlinkClick r:id="rId12"/>
              </a:rPr>
              <a:t>[6]</a:t>
            </a:r>
            <a:r>
              <a:rPr lang="en-US" sz="1200" b="0" i="0" u="none" strike="noStrike" kern="1200" baseline="30000" dirty="0">
                <a:solidFill>
                  <a:schemeClr val="tx1"/>
                </a:solidFill>
                <a:effectLst/>
                <a:latin typeface="+mn-lt"/>
                <a:ea typeface="+mn-ea"/>
                <a:cs typeface="+mn-cs"/>
                <a:hlinkClick r:id="rId13"/>
              </a:rPr>
              <a:t>[7]</a:t>
            </a:r>
            <a:r>
              <a:rPr lang="en-US" sz="1200" b="0" i="0" kern="1200" dirty="0">
                <a:solidFill>
                  <a:schemeClr val="tx1"/>
                </a:solidFill>
                <a:effectLst/>
                <a:latin typeface="+mn-lt"/>
                <a:ea typeface="+mn-ea"/>
                <a:cs typeface="+mn-cs"/>
              </a:rPr>
              <a:t> Some have identified this as having the potential to dramatically reduce adoption of EAP-TLS and prevent "open" but encrypted access points.</a:t>
            </a:r>
            <a:r>
              <a:rPr lang="en-US" sz="1200" b="0" i="0" u="none" strike="noStrike" kern="1200" baseline="30000" dirty="0">
                <a:solidFill>
                  <a:schemeClr val="tx1"/>
                </a:solidFill>
                <a:effectLst/>
                <a:latin typeface="+mn-lt"/>
                <a:ea typeface="+mn-ea"/>
                <a:cs typeface="+mn-cs"/>
                <a:hlinkClick r:id="rId12"/>
              </a:rPr>
              <a:t>[6]</a:t>
            </a:r>
            <a:r>
              <a:rPr lang="en-US" sz="1200" b="0" i="0" u="none" strike="noStrike" kern="1200" baseline="30000" dirty="0">
                <a:solidFill>
                  <a:schemeClr val="tx1"/>
                </a:solidFill>
                <a:effectLst/>
                <a:latin typeface="+mn-lt"/>
                <a:ea typeface="+mn-ea"/>
                <a:cs typeface="+mn-cs"/>
                <a:hlinkClick r:id="rId13"/>
              </a:rPr>
              <a:t>[7]</a:t>
            </a:r>
            <a:r>
              <a:rPr lang="en-US" sz="1200" b="0" i="0" kern="1200" dirty="0">
                <a:solidFill>
                  <a:schemeClr val="tx1"/>
                </a:solidFill>
                <a:effectLst/>
                <a:latin typeface="+mn-lt"/>
                <a:ea typeface="+mn-ea"/>
                <a:cs typeface="+mn-cs"/>
              </a:rPr>
              <a:t> On 22 August 2012 </a:t>
            </a:r>
            <a:r>
              <a:rPr lang="en-US" sz="1200" b="0" i="0" u="none" strike="noStrike" kern="1200" dirty="0" err="1">
                <a:solidFill>
                  <a:schemeClr val="tx1"/>
                </a:solidFill>
                <a:effectLst/>
                <a:latin typeface="+mn-lt"/>
                <a:ea typeface="+mn-ea"/>
                <a:cs typeface="+mn-cs"/>
                <a:hlinkClick r:id="rId14" tooltip="Hostapd"/>
              </a:rPr>
              <a:t>hostapd</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wpa_supplicant</a:t>
            </a:r>
            <a:r>
              <a:rPr lang="en-US" sz="1200" b="0" i="0" kern="1200" dirty="0">
                <a:solidFill>
                  <a:schemeClr val="tx1"/>
                </a:solidFill>
                <a:effectLst/>
                <a:latin typeface="+mn-lt"/>
                <a:ea typeface="+mn-ea"/>
                <a:cs typeface="+mn-cs"/>
              </a:rPr>
              <a:t>) added support in its </a:t>
            </a:r>
            <a:r>
              <a:rPr lang="en-US" sz="1200" b="0" i="0" u="none" strike="noStrike" kern="1200" dirty="0">
                <a:solidFill>
                  <a:schemeClr val="tx1"/>
                </a:solidFill>
                <a:effectLst/>
                <a:latin typeface="+mn-lt"/>
                <a:ea typeface="+mn-ea"/>
                <a:cs typeface="+mn-cs"/>
                <a:hlinkClick r:id="rId15" tooltip="Git (software)"/>
              </a:rPr>
              <a:t>Git</a:t>
            </a:r>
            <a:r>
              <a:rPr lang="en-US" sz="1200" b="0" i="0" kern="1200" dirty="0">
                <a:solidFill>
                  <a:schemeClr val="tx1"/>
                </a:solidFill>
                <a:effectLst/>
                <a:latin typeface="+mn-lt"/>
                <a:ea typeface="+mn-ea"/>
                <a:cs typeface="+mn-cs"/>
              </a:rPr>
              <a:t> repository for an UNAUTH-TLS vendor-specific EAP type (using the </a:t>
            </a:r>
            <a:r>
              <a:rPr lang="en-US" sz="1200" b="0" i="0" kern="1200" dirty="0" err="1">
                <a:solidFill>
                  <a:schemeClr val="tx1"/>
                </a:solidFill>
                <a:effectLst/>
                <a:latin typeface="+mn-lt"/>
                <a:ea typeface="+mn-ea"/>
                <a:cs typeface="+mn-cs"/>
              </a:rPr>
              <a:t>hostapd</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wpa_supplicant</a:t>
            </a:r>
            <a:r>
              <a:rPr lang="en-US" sz="1200" b="0" i="0" kern="1200" dirty="0">
                <a:solidFill>
                  <a:schemeClr val="tx1"/>
                </a:solidFill>
                <a:effectLst/>
                <a:latin typeface="+mn-lt"/>
                <a:ea typeface="+mn-ea"/>
                <a:cs typeface="+mn-cs"/>
              </a:rPr>
              <a:t> project </a:t>
            </a:r>
            <a:r>
              <a:rPr lang="en-US" sz="1200" b="0" i="0" u="none" strike="noStrike" kern="1200" dirty="0">
                <a:solidFill>
                  <a:schemeClr val="tx1"/>
                </a:solidFill>
                <a:effectLst/>
                <a:latin typeface="+mn-lt"/>
                <a:ea typeface="+mn-ea"/>
                <a:cs typeface="+mn-cs"/>
                <a:hlinkClick r:id="rId16"/>
              </a:rPr>
              <a:t>RFC 5612</a:t>
            </a:r>
            <a:r>
              <a:rPr lang="en-US" sz="1200" b="0" i="0" kern="1200" dirty="0">
                <a:solidFill>
                  <a:schemeClr val="tx1"/>
                </a:solidFill>
                <a:effectLst/>
                <a:latin typeface="+mn-lt"/>
                <a:ea typeface="+mn-ea"/>
                <a:cs typeface="+mn-cs"/>
              </a:rPr>
              <a:t> Private Enterprise Number),</a:t>
            </a:r>
            <a:r>
              <a:rPr lang="en-US" sz="1200" b="0" i="0" u="none" strike="noStrike" kern="1200" baseline="30000" dirty="0">
                <a:solidFill>
                  <a:schemeClr val="tx1"/>
                </a:solidFill>
                <a:effectLst/>
                <a:latin typeface="+mn-lt"/>
                <a:ea typeface="+mn-ea"/>
                <a:cs typeface="+mn-cs"/>
                <a:hlinkClick r:id="rId17"/>
              </a:rPr>
              <a:t>[8]</a:t>
            </a:r>
            <a:r>
              <a:rPr lang="en-US" sz="1200" b="0" i="0" kern="1200" dirty="0">
                <a:solidFill>
                  <a:schemeClr val="tx1"/>
                </a:solidFill>
                <a:effectLst/>
                <a:latin typeface="+mn-lt"/>
                <a:ea typeface="+mn-ea"/>
                <a:cs typeface="+mn-cs"/>
              </a:rPr>
              <a:t> and on 25 February 2014 added support for the WFA-UNAUTH-TLS vendor-specific EAP type (using the </a:t>
            </a:r>
            <a:r>
              <a:rPr lang="en-US" sz="1200" b="0" i="0" u="none" strike="noStrike" kern="1200" dirty="0">
                <a:solidFill>
                  <a:schemeClr val="tx1"/>
                </a:solidFill>
                <a:effectLst/>
                <a:latin typeface="+mn-lt"/>
                <a:ea typeface="+mn-ea"/>
                <a:cs typeface="+mn-cs"/>
                <a:hlinkClick r:id="rId18" tooltip="Wi-Fi Alliance"/>
              </a:rPr>
              <a:t>Wi-Fi Alliance</a:t>
            </a:r>
            <a:r>
              <a:rPr lang="en-US" sz="1200" b="0" i="0" kern="1200" dirty="0">
                <a:solidFill>
                  <a:schemeClr val="tx1"/>
                </a:solidFill>
                <a:effectLst/>
                <a:latin typeface="+mn-lt"/>
                <a:ea typeface="+mn-ea"/>
                <a:cs typeface="+mn-cs"/>
              </a:rPr>
              <a:t> Private Enterprise Number),</a:t>
            </a:r>
            <a:r>
              <a:rPr lang="en-US" sz="1200" b="0" i="0" u="none" strike="noStrike" kern="1200" baseline="30000" dirty="0">
                <a:solidFill>
                  <a:schemeClr val="tx1"/>
                </a:solidFill>
                <a:effectLst/>
                <a:latin typeface="+mn-lt"/>
                <a:ea typeface="+mn-ea"/>
                <a:cs typeface="+mn-cs"/>
                <a:hlinkClick r:id="rId19"/>
              </a:rPr>
              <a:t>[9]</a:t>
            </a:r>
            <a:r>
              <a:rPr lang="en-US" sz="1200" b="0" i="0" u="none" strike="noStrike" kern="1200" baseline="30000" dirty="0">
                <a:solidFill>
                  <a:schemeClr val="tx1"/>
                </a:solidFill>
                <a:effectLst/>
                <a:latin typeface="+mn-lt"/>
                <a:ea typeface="+mn-ea"/>
                <a:cs typeface="+mn-cs"/>
                <a:hlinkClick r:id="rId20"/>
              </a:rPr>
              <a:t>[10]</a:t>
            </a:r>
            <a:r>
              <a:rPr lang="en-US" sz="1200" b="0" i="0" kern="1200" dirty="0">
                <a:solidFill>
                  <a:schemeClr val="tx1"/>
                </a:solidFill>
                <a:effectLst/>
                <a:latin typeface="+mn-lt"/>
                <a:ea typeface="+mn-ea"/>
                <a:cs typeface="+mn-cs"/>
              </a:rPr>
              <a:t> which only do server authentication. This would allow for situations much like HTTPS, where a wireless hotspot allows free access and does not authenticate station clients but station clients wish to use encryption (</a:t>
            </a:r>
            <a:r>
              <a:rPr lang="en-US" sz="1200" b="0" i="0" u="none" strike="noStrike" kern="1200" dirty="0">
                <a:solidFill>
                  <a:schemeClr val="tx1"/>
                </a:solidFill>
                <a:effectLst/>
                <a:latin typeface="+mn-lt"/>
                <a:ea typeface="+mn-ea"/>
                <a:cs typeface="+mn-cs"/>
                <a:hlinkClick r:id="rId21" tooltip="IEEE 802.11i-2004"/>
              </a:rPr>
              <a:t>IEEE 802.11i-2004</a:t>
            </a:r>
            <a:r>
              <a:rPr lang="en-US" sz="1200" b="0" i="0" kern="1200" dirty="0">
                <a:solidFill>
                  <a:schemeClr val="tx1"/>
                </a:solidFill>
                <a:effectLst/>
                <a:latin typeface="+mn-lt"/>
                <a:ea typeface="+mn-ea"/>
                <a:cs typeface="+mn-cs"/>
              </a:rPr>
              <a:t> i.e. </a:t>
            </a:r>
            <a:r>
              <a:rPr lang="en-US" sz="1200" b="0" i="0" u="none" strike="noStrike" kern="1200" dirty="0">
                <a:solidFill>
                  <a:schemeClr val="tx1"/>
                </a:solidFill>
                <a:effectLst/>
                <a:latin typeface="+mn-lt"/>
                <a:ea typeface="+mn-ea"/>
                <a:cs typeface="+mn-cs"/>
                <a:hlinkClick r:id="rId22" tooltip="WPA2"/>
              </a:rPr>
              <a:t>WPA2</a:t>
            </a:r>
            <a:r>
              <a:rPr lang="en-US" sz="1200" b="0" i="0" kern="1200" dirty="0">
                <a:solidFill>
                  <a:schemeClr val="tx1"/>
                </a:solidFill>
                <a:effectLst/>
                <a:latin typeface="+mn-lt"/>
                <a:ea typeface="+mn-ea"/>
                <a:cs typeface="+mn-cs"/>
              </a:rPr>
              <a:t>) and potentially authenticate the wireless hotspot. There have also been proposals to use </a:t>
            </a:r>
            <a:r>
              <a:rPr lang="en-US" sz="1200" b="0" i="0" u="none" strike="noStrike" kern="1200" dirty="0">
                <a:solidFill>
                  <a:schemeClr val="tx1"/>
                </a:solidFill>
                <a:effectLst/>
                <a:latin typeface="+mn-lt"/>
                <a:ea typeface="+mn-ea"/>
                <a:cs typeface="+mn-cs"/>
                <a:hlinkClick r:id="rId23" tooltip="IEEE 802.11u"/>
              </a:rPr>
              <a:t>IEEE 802.11u</a:t>
            </a:r>
            <a:r>
              <a:rPr lang="en-US" sz="1200" b="0" i="0" kern="1200" dirty="0">
                <a:solidFill>
                  <a:schemeClr val="tx1"/>
                </a:solidFill>
                <a:effectLst/>
                <a:latin typeface="+mn-lt"/>
                <a:ea typeface="+mn-ea"/>
                <a:cs typeface="+mn-cs"/>
              </a:rPr>
              <a:t> for access points to signal that they allow EAP-TLS using only server-side authentication, using the standard EAP-TLS IETF type instead of a vendor-specific EAP type.</a:t>
            </a:r>
            <a:r>
              <a:rPr lang="en-US" sz="1200" b="0" i="0" u="none" strike="noStrike" kern="1200" baseline="30000" dirty="0">
                <a:solidFill>
                  <a:schemeClr val="tx1"/>
                </a:solidFill>
                <a:effectLst/>
                <a:latin typeface="+mn-lt"/>
                <a:ea typeface="+mn-ea"/>
                <a:cs typeface="+mn-cs"/>
                <a:hlinkClick r:id="rId24"/>
              </a:rPr>
              <a:t>[11]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requirement for a client-side certificate, however unpopular it may be, is what gives EAP-TLS its authentication strength and illustrates the classic convenience vs. security trade-off. With a client-side certificate, a compromised password is not enough to break into EAP-TLS enabled systems because the intruder still needs to have the client-side certificate; indeed, a password is not even needed, as it is only used to encrypt the client-side certificate for storage. The highest security available is when the "private keys" of client-side certificate are housed in </a:t>
            </a:r>
            <a:r>
              <a:rPr lang="en-US" sz="1200" b="0" i="0" u="none" strike="noStrike" kern="1200" dirty="0">
                <a:solidFill>
                  <a:schemeClr val="tx1"/>
                </a:solidFill>
                <a:effectLst/>
                <a:latin typeface="+mn-lt"/>
                <a:ea typeface="+mn-ea"/>
                <a:cs typeface="+mn-cs"/>
                <a:hlinkClick r:id="rId25" tooltip="Smart card"/>
              </a:rPr>
              <a:t>smart cards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26"/>
              </a:rPr>
              <a:t>[12]</a:t>
            </a:r>
            <a:r>
              <a:rPr lang="en-US" sz="1200" b="0" i="0" kern="1200" dirty="0">
                <a:solidFill>
                  <a:schemeClr val="tx1"/>
                </a:solidFill>
                <a:effectLst/>
                <a:latin typeface="+mn-lt"/>
                <a:ea typeface="+mn-ea"/>
                <a:cs typeface="+mn-cs"/>
              </a:rPr>
              <a:t> This is because there is no way to steal a client-side certificate's corresponding private key from a smart card without stealing the card itself. It is more likely that the physical theft of a smart card would be noticed (and the smart card immediately revoked) than a (typical) password theft would be noticed. In addition, the private key on a smart card is typically encrypted using a PIN that only the owner of the smart card knows, minimizing its utility for a thief even before the card has been reported stolen and revoked.</a:t>
            </a:r>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24</a:t>
            </a:fld>
            <a:endParaRPr lang="en-CA"/>
          </a:p>
        </p:txBody>
      </p:sp>
    </p:spTree>
    <p:extLst>
      <p:ext uri="{BB962C8B-B14F-4D97-AF65-F5344CB8AC3E}">
        <p14:creationId xmlns:p14="http://schemas.microsoft.com/office/powerpoint/2010/main" val="3213829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kern="1200" dirty="0">
                <a:solidFill>
                  <a:schemeClr val="tx1"/>
                </a:solidFill>
                <a:effectLst/>
                <a:latin typeface="+mn-lt"/>
                <a:ea typeface="+mn-ea"/>
                <a:cs typeface="+mn-cs"/>
              </a:rPr>
              <a:t>EAP</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FAST</a:t>
            </a:r>
            <a:r>
              <a:rPr lang="en-US" sz="1200" b="0" i="0" kern="1200" dirty="0">
                <a:solidFill>
                  <a:schemeClr val="tx1"/>
                </a:solidFill>
                <a:effectLst/>
                <a:latin typeface="+mn-lt"/>
                <a:ea typeface="+mn-ea"/>
                <a:cs typeface="+mn-cs"/>
              </a:rPr>
              <a:t> (Flexible Authentication via Secure Tunneling) was developed by Cisco*. Instead of using a certificate to achieve mutual authentication. </a:t>
            </a:r>
            <a:r>
              <a:rPr lang="en-US" sz="1200" b="1" i="0" kern="1200" dirty="0">
                <a:solidFill>
                  <a:schemeClr val="tx1"/>
                </a:solidFill>
                <a:effectLst/>
                <a:latin typeface="+mn-lt"/>
                <a:ea typeface="+mn-ea"/>
                <a:cs typeface="+mn-cs"/>
              </a:rPr>
              <a:t>EAP</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FAST</a:t>
            </a:r>
            <a:r>
              <a:rPr lang="en-US" sz="1200" b="0" i="0" kern="1200" dirty="0">
                <a:solidFill>
                  <a:schemeClr val="tx1"/>
                </a:solidFill>
                <a:effectLst/>
                <a:latin typeface="+mn-lt"/>
                <a:ea typeface="+mn-ea"/>
                <a:cs typeface="+mn-cs"/>
              </a:rPr>
              <a:t> authenticates by means of a PAC (Protected Access Credential) which can be managed dynamically by the authentication server.</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25</a:t>
            </a:fld>
            <a:endParaRPr lang="en-CA"/>
          </a:p>
        </p:txBody>
      </p:sp>
    </p:spTree>
    <p:extLst>
      <p:ext uri="{BB962C8B-B14F-4D97-AF65-F5344CB8AC3E}">
        <p14:creationId xmlns:p14="http://schemas.microsoft.com/office/powerpoint/2010/main" val="23686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29</a:t>
            </a:fld>
            <a:endParaRPr lang="en-CA"/>
          </a:p>
        </p:txBody>
      </p:sp>
    </p:spTree>
    <p:extLst>
      <p:ext uri="{BB962C8B-B14F-4D97-AF65-F5344CB8AC3E}">
        <p14:creationId xmlns:p14="http://schemas.microsoft.com/office/powerpoint/2010/main" val="413197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30</a:t>
            </a:fld>
            <a:endParaRPr lang="en-CA"/>
          </a:p>
        </p:txBody>
      </p:sp>
    </p:spTree>
    <p:extLst>
      <p:ext uri="{BB962C8B-B14F-4D97-AF65-F5344CB8AC3E}">
        <p14:creationId xmlns:p14="http://schemas.microsoft.com/office/powerpoint/2010/main" val="2844067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Concatenate</a:t>
            </a:r>
            <a:r>
              <a:rPr lang="de-DE" dirty="0"/>
              <a:t> – Verkettung, Verknüpfung</a:t>
            </a:r>
          </a:p>
        </p:txBody>
      </p:sp>
      <p:sp>
        <p:nvSpPr>
          <p:cNvPr id="4" name="Foliennummernplatzhalter 3"/>
          <p:cNvSpPr>
            <a:spLocks noGrp="1"/>
          </p:cNvSpPr>
          <p:nvPr>
            <p:ph type="sldNum" sz="quarter" idx="5"/>
          </p:nvPr>
        </p:nvSpPr>
        <p:spPr/>
        <p:txBody>
          <a:bodyPr/>
          <a:lstStyle/>
          <a:p>
            <a:fld id="{F6FF061E-26DE-4B17-ADC8-E0F371A16949}" type="slidenum">
              <a:rPr lang="en-CA" smtClean="0"/>
              <a:t>31</a:t>
            </a:fld>
            <a:endParaRPr lang="en-CA"/>
          </a:p>
        </p:txBody>
      </p:sp>
    </p:spTree>
    <p:extLst>
      <p:ext uri="{BB962C8B-B14F-4D97-AF65-F5344CB8AC3E}">
        <p14:creationId xmlns:p14="http://schemas.microsoft.com/office/powerpoint/2010/main" val="287706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Concatenate</a:t>
            </a:r>
            <a:r>
              <a:rPr lang="de-DE" dirty="0"/>
              <a:t> – Verkettung, Verknüpfung</a:t>
            </a:r>
          </a:p>
        </p:txBody>
      </p:sp>
      <p:sp>
        <p:nvSpPr>
          <p:cNvPr id="4" name="Foliennummernplatzhalter 3"/>
          <p:cNvSpPr>
            <a:spLocks noGrp="1"/>
          </p:cNvSpPr>
          <p:nvPr>
            <p:ph type="sldNum" sz="quarter" idx="5"/>
          </p:nvPr>
        </p:nvSpPr>
        <p:spPr/>
        <p:txBody>
          <a:bodyPr/>
          <a:lstStyle/>
          <a:p>
            <a:fld id="{F6FF061E-26DE-4B17-ADC8-E0F371A16949}" type="slidenum">
              <a:rPr lang="en-CA" smtClean="0"/>
              <a:t>32</a:t>
            </a:fld>
            <a:endParaRPr lang="en-CA"/>
          </a:p>
        </p:txBody>
      </p:sp>
    </p:spTree>
    <p:extLst>
      <p:ext uri="{BB962C8B-B14F-4D97-AF65-F5344CB8AC3E}">
        <p14:creationId xmlns:p14="http://schemas.microsoft.com/office/powerpoint/2010/main" val="1576914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 </a:t>
            </a:r>
            <a:r>
              <a:rPr lang="de-DE" dirty="0" err="1"/>
              <a:t>How</a:t>
            </a:r>
            <a:r>
              <a:rPr lang="de-DE" dirty="0"/>
              <a:t> </a:t>
            </a:r>
            <a:r>
              <a:rPr lang="de-DE" dirty="0" err="1"/>
              <a:t>to</a:t>
            </a:r>
            <a:r>
              <a:rPr lang="de-DE" dirty="0"/>
              <a:t> </a:t>
            </a:r>
            <a:r>
              <a:rPr lang="de-DE" dirty="0" err="1"/>
              <a:t>get</a:t>
            </a:r>
            <a:r>
              <a:rPr lang="de-DE" dirty="0"/>
              <a:t> </a:t>
            </a:r>
            <a:r>
              <a:rPr lang="de-DE" dirty="0" err="1"/>
              <a:t>the</a:t>
            </a:r>
            <a:r>
              <a:rPr lang="de-DE" dirty="0"/>
              <a:t> </a:t>
            </a:r>
            <a:r>
              <a:rPr lang="de-DE" dirty="0" err="1"/>
              <a:t>Cleartext</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33</a:t>
            </a:fld>
            <a:endParaRPr lang="en-CA"/>
          </a:p>
        </p:txBody>
      </p:sp>
    </p:spTree>
    <p:extLst>
      <p:ext uri="{BB962C8B-B14F-4D97-AF65-F5344CB8AC3E}">
        <p14:creationId xmlns:p14="http://schemas.microsoft.com/office/powerpoint/2010/main" val="34265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FCC – US </a:t>
            </a:r>
            <a:r>
              <a:rPr lang="de-DE" dirty="0" err="1"/>
              <a:t>opened</a:t>
            </a:r>
            <a:r>
              <a:rPr lang="de-DE" dirty="0"/>
              <a:t> 2.4 – 5.8 GHz in </a:t>
            </a:r>
            <a:r>
              <a:rPr lang="de-DE" dirty="0" err="1"/>
              <a:t>the</a:t>
            </a:r>
            <a:r>
              <a:rPr lang="de-DE" dirty="0"/>
              <a:t> US</a:t>
            </a:r>
          </a:p>
          <a:p>
            <a:r>
              <a:rPr lang="de-DE" dirty="0"/>
              <a:t>5.2 GHz </a:t>
            </a:r>
            <a:r>
              <a:rPr lang="de-DE" dirty="0" err="1"/>
              <a:t>opened</a:t>
            </a:r>
            <a:r>
              <a:rPr lang="de-DE" dirty="0"/>
              <a:t> </a:t>
            </a:r>
            <a:r>
              <a:rPr lang="de-DE" dirty="0" err="1"/>
              <a:t>by</a:t>
            </a:r>
            <a:r>
              <a:rPr lang="de-DE" dirty="0"/>
              <a:t> ETSI </a:t>
            </a:r>
            <a:r>
              <a:rPr lang="de-DE" dirty="0" err="1"/>
              <a:t>for</a:t>
            </a:r>
            <a:r>
              <a:rPr lang="de-DE" dirty="0"/>
              <a:t> </a:t>
            </a:r>
            <a:r>
              <a:rPr lang="de-DE" dirty="0" err="1"/>
              <a:t>HyperLan</a:t>
            </a:r>
            <a:r>
              <a:rPr lang="de-DE" dirty="0"/>
              <a:t> in Europe </a:t>
            </a:r>
          </a:p>
          <a:p>
            <a:r>
              <a:rPr lang="de-DE" dirty="0"/>
              <a:t>Digital </a:t>
            </a:r>
            <a:r>
              <a:rPr lang="de-DE" dirty="0" err="1"/>
              <a:t>by</a:t>
            </a:r>
            <a:r>
              <a:rPr lang="de-DE" dirty="0"/>
              <a:t> </a:t>
            </a:r>
            <a:r>
              <a:rPr lang="de-DE" dirty="0" err="1"/>
              <a:t>nature</a:t>
            </a:r>
            <a:r>
              <a:rPr lang="de-DE" dirty="0"/>
              <a:t> </a:t>
            </a:r>
            <a:r>
              <a:rPr lang="de-DE" dirty="0" err="1"/>
              <a:t>does</a:t>
            </a:r>
            <a:r>
              <a:rPr lang="de-DE" dirty="0"/>
              <a:t> not </a:t>
            </a:r>
            <a:r>
              <a:rPr lang="de-DE" dirty="0" err="1"/>
              <a:t>need</a:t>
            </a:r>
            <a:r>
              <a:rPr lang="de-DE" dirty="0"/>
              <a:t> a </a:t>
            </a:r>
            <a:r>
              <a:rPr lang="de-DE" dirty="0" err="1"/>
              <a:t>carrier</a:t>
            </a:r>
            <a:r>
              <a:rPr lang="de-DE" dirty="0"/>
              <a:t> </a:t>
            </a:r>
            <a:r>
              <a:rPr lang="de-DE" dirty="0" err="1"/>
              <a:t>wave</a:t>
            </a:r>
            <a:r>
              <a:rPr lang="de-DE" dirty="0"/>
              <a:t> – </a:t>
            </a:r>
            <a:r>
              <a:rPr lang="de-DE" dirty="0" err="1"/>
              <a:t>for</a:t>
            </a:r>
            <a:r>
              <a:rPr lang="de-DE" dirty="0"/>
              <a:t> </a:t>
            </a:r>
            <a:r>
              <a:rPr lang="de-DE" dirty="0" err="1"/>
              <a:t>inteference</a:t>
            </a:r>
            <a:r>
              <a:rPr lang="de-DE" dirty="0"/>
              <a:t>, </a:t>
            </a:r>
            <a:r>
              <a:rPr lang="de-DE" dirty="0" err="1"/>
              <a:t>noise</a:t>
            </a:r>
            <a:r>
              <a:rPr lang="de-DE" dirty="0"/>
              <a:t> </a:t>
            </a:r>
            <a:r>
              <a:rPr lang="de-DE" dirty="0" err="1"/>
              <a:t>reduction</a:t>
            </a:r>
            <a:r>
              <a:rPr lang="de-DE" dirty="0"/>
              <a:t>, </a:t>
            </a:r>
            <a:r>
              <a:rPr lang="de-DE" dirty="0" err="1"/>
              <a:t>very</a:t>
            </a:r>
            <a:r>
              <a:rPr lang="de-DE" dirty="0"/>
              <a:t> </a:t>
            </a:r>
            <a:r>
              <a:rPr lang="de-DE" dirty="0" err="1"/>
              <a:t>low</a:t>
            </a:r>
            <a:r>
              <a:rPr lang="de-DE" dirty="0"/>
              <a:t>/limited </a:t>
            </a:r>
            <a:r>
              <a:rPr lang="de-DE" dirty="0" err="1"/>
              <a:t>bandwith</a:t>
            </a:r>
            <a:r>
              <a:rPr lang="de-DE" dirty="0"/>
              <a:t> </a:t>
            </a:r>
            <a:r>
              <a:rPr lang="de-DE" dirty="0" err="1"/>
              <a:t>capacity</a:t>
            </a:r>
            <a:endParaRPr lang="de-DE" dirty="0"/>
          </a:p>
          <a:p>
            <a:endParaRPr lang="de-DE" dirty="0"/>
          </a:p>
          <a:p>
            <a:r>
              <a:rPr lang="de-DE" dirty="0"/>
              <a:t>OFDM </a:t>
            </a:r>
            <a:r>
              <a:rPr lang="de-DE" dirty="0" err="1"/>
              <a:t>uses</a:t>
            </a:r>
            <a:r>
              <a:rPr lang="de-DE" dirty="0"/>
              <a:t> </a:t>
            </a:r>
            <a:r>
              <a:rPr lang="de-DE" dirty="0" err="1"/>
              <a:t>binarey</a:t>
            </a:r>
            <a:r>
              <a:rPr lang="de-DE" dirty="0"/>
              <a:t> </a:t>
            </a:r>
            <a:r>
              <a:rPr lang="de-DE" dirty="0" err="1"/>
              <a:t>phase</a:t>
            </a:r>
            <a:r>
              <a:rPr lang="de-DE" dirty="0"/>
              <a:t> shift </a:t>
            </a:r>
            <a:r>
              <a:rPr lang="de-DE" dirty="0" err="1"/>
              <a:t>keying</a:t>
            </a:r>
            <a:r>
              <a:rPr lang="de-DE" dirty="0"/>
              <a:t> BPSK and </a:t>
            </a:r>
            <a:r>
              <a:rPr lang="de-DE" dirty="0" err="1"/>
              <a:t>quadrature</a:t>
            </a:r>
            <a:r>
              <a:rPr lang="de-DE" dirty="0"/>
              <a:t> </a:t>
            </a:r>
            <a:r>
              <a:rPr lang="de-DE" dirty="0" err="1"/>
              <a:t>phase</a:t>
            </a:r>
            <a:r>
              <a:rPr lang="de-DE" dirty="0"/>
              <a:t> shift </a:t>
            </a:r>
            <a:r>
              <a:rPr lang="de-DE" dirty="0" err="1"/>
              <a:t>keyeing</a:t>
            </a:r>
            <a:r>
              <a:rPr lang="de-DE" dirty="0"/>
              <a:t> QPSK </a:t>
            </a:r>
            <a:r>
              <a:rPr lang="de-DE" dirty="0" err="1"/>
              <a:t>phase</a:t>
            </a:r>
            <a:r>
              <a:rPr lang="de-DE" dirty="0"/>
              <a:t> </a:t>
            </a:r>
            <a:r>
              <a:rPr lang="de-DE" dirty="0" err="1"/>
              <a:t>modulateion</a:t>
            </a:r>
            <a:r>
              <a:rPr lang="de-DE" dirty="0"/>
              <a:t> </a:t>
            </a:r>
            <a:r>
              <a:rPr lang="de-DE" dirty="0" err="1"/>
              <a:t>for</a:t>
            </a:r>
            <a:r>
              <a:rPr lang="de-DE" dirty="0"/>
              <a:t> </a:t>
            </a:r>
            <a:r>
              <a:rPr lang="de-DE" dirty="0" err="1"/>
              <a:t>the</a:t>
            </a:r>
            <a:r>
              <a:rPr lang="de-DE" dirty="0"/>
              <a:t> </a:t>
            </a:r>
            <a:r>
              <a:rPr lang="de-DE" dirty="0" err="1"/>
              <a:t>lower</a:t>
            </a:r>
            <a:r>
              <a:rPr lang="de-DE" dirty="0"/>
              <a:t> OFDM </a:t>
            </a:r>
            <a:r>
              <a:rPr lang="de-DE" dirty="0" err="1"/>
              <a:t>data</a:t>
            </a:r>
            <a:r>
              <a:rPr lang="de-DE" dirty="0"/>
              <a:t> </a:t>
            </a:r>
            <a:r>
              <a:rPr lang="de-DE" dirty="0" err="1"/>
              <a:t>rates</a:t>
            </a:r>
            <a:endParaRPr lang="de-DE" dirty="0"/>
          </a:p>
          <a:p>
            <a:r>
              <a:rPr lang="de-DE" dirty="0"/>
              <a:t>The </a:t>
            </a:r>
            <a:r>
              <a:rPr lang="de-DE" dirty="0" err="1"/>
              <a:t>higher</a:t>
            </a:r>
            <a:r>
              <a:rPr lang="de-DE" dirty="0"/>
              <a:t> OFDM </a:t>
            </a:r>
            <a:r>
              <a:rPr lang="de-DE" dirty="0" err="1"/>
              <a:t>data</a:t>
            </a:r>
            <a:r>
              <a:rPr lang="de-DE" dirty="0"/>
              <a:t> </a:t>
            </a:r>
            <a:r>
              <a:rPr lang="de-DE" dirty="0" err="1"/>
              <a:t>rates</a:t>
            </a:r>
            <a:r>
              <a:rPr lang="de-DE" dirty="0"/>
              <a:t> </a:t>
            </a:r>
            <a:r>
              <a:rPr lang="de-DE" dirty="0" err="1"/>
              <a:t>use</a:t>
            </a:r>
            <a:r>
              <a:rPr lang="de-DE" dirty="0"/>
              <a:t> 16-QAM and 64 QAM </a:t>
            </a:r>
            <a:r>
              <a:rPr lang="de-DE" dirty="0" err="1"/>
              <a:t>modulation</a:t>
            </a:r>
            <a:endParaRPr lang="de-DE" dirty="0"/>
          </a:p>
          <a:p>
            <a:r>
              <a:rPr lang="de-DE" dirty="0" err="1"/>
              <a:t>Quadrature</a:t>
            </a:r>
            <a:r>
              <a:rPr lang="de-DE" dirty="0"/>
              <a:t> Amplitude Modulation – QAM – </a:t>
            </a:r>
            <a:r>
              <a:rPr lang="de-DE" dirty="0" err="1"/>
              <a:t>is</a:t>
            </a:r>
            <a:r>
              <a:rPr lang="de-DE" dirty="0"/>
              <a:t> a </a:t>
            </a:r>
            <a:r>
              <a:rPr lang="de-DE" dirty="0" err="1"/>
              <a:t>phbrid</a:t>
            </a:r>
            <a:r>
              <a:rPr lang="de-DE" dirty="0"/>
              <a:t> </a:t>
            </a:r>
            <a:r>
              <a:rPr lang="de-DE" dirty="0" err="1"/>
              <a:t>of</a:t>
            </a:r>
            <a:r>
              <a:rPr lang="de-DE" dirty="0"/>
              <a:t> </a:t>
            </a:r>
            <a:r>
              <a:rPr lang="de-DE" dirty="0" err="1"/>
              <a:t>phase</a:t>
            </a:r>
            <a:r>
              <a:rPr lang="de-DE" dirty="0"/>
              <a:t> and </a:t>
            </a:r>
            <a:r>
              <a:rPr lang="de-DE" dirty="0" err="1"/>
              <a:t>amplitude</a:t>
            </a:r>
            <a:r>
              <a:rPr lang="de-DE" dirty="0"/>
              <a:t> </a:t>
            </a:r>
            <a:r>
              <a:rPr lang="de-DE" dirty="0" err="1"/>
              <a:t>modulation</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5</a:t>
            </a:fld>
            <a:endParaRPr lang="en-CA"/>
          </a:p>
        </p:txBody>
      </p:sp>
    </p:spTree>
    <p:extLst>
      <p:ext uri="{BB962C8B-B14F-4D97-AF65-F5344CB8AC3E}">
        <p14:creationId xmlns:p14="http://schemas.microsoft.com/office/powerpoint/2010/main" val="290829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Concatenate</a:t>
            </a:r>
            <a:r>
              <a:rPr lang="de-DE" dirty="0"/>
              <a:t> – Verkettung, Verknüpfung</a:t>
            </a:r>
          </a:p>
        </p:txBody>
      </p:sp>
      <p:sp>
        <p:nvSpPr>
          <p:cNvPr id="4" name="Foliennummernplatzhalter 3"/>
          <p:cNvSpPr>
            <a:spLocks noGrp="1"/>
          </p:cNvSpPr>
          <p:nvPr>
            <p:ph type="sldNum" sz="quarter" idx="5"/>
          </p:nvPr>
        </p:nvSpPr>
        <p:spPr/>
        <p:txBody>
          <a:bodyPr/>
          <a:lstStyle/>
          <a:p>
            <a:fld id="{F6FF061E-26DE-4B17-ADC8-E0F371A16949}" type="slidenum">
              <a:rPr lang="en-CA" smtClean="0"/>
              <a:t>34</a:t>
            </a:fld>
            <a:endParaRPr lang="en-CA"/>
          </a:p>
        </p:txBody>
      </p:sp>
    </p:spTree>
    <p:extLst>
      <p:ext uri="{BB962C8B-B14F-4D97-AF65-F5344CB8AC3E}">
        <p14:creationId xmlns:p14="http://schemas.microsoft.com/office/powerpoint/2010/main" val="214100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Concatenate</a:t>
            </a:r>
            <a:r>
              <a:rPr lang="de-DE" dirty="0"/>
              <a:t> – Verkettung, Verknüpfung</a:t>
            </a:r>
          </a:p>
        </p:txBody>
      </p:sp>
      <p:sp>
        <p:nvSpPr>
          <p:cNvPr id="4" name="Foliennummernplatzhalter 3"/>
          <p:cNvSpPr>
            <a:spLocks noGrp="1"/>
          </p:cNvSpPr>
          <p:nvPr>
            <p:ph type="sldNum" sz="quarter" idx="5"/>
          </p:nvPr>
        </p:nvSpPr>
        <p:spPr/>
        <p:txBody>
          <a:bodyPr/>
          <a:lstStyle/>
          <a:p>
            <a:fld id="{F6FF061E-26DE-4B17-ADC8-E0F371A16949}" type="slidenum">
              <a:rPr lang="en-CA" smtClean="0"/>
              <a:t>35</a:t>
            </a:fld>
            <a:endParaRPr lang="en-CA"/>
          </a:p>
        </p:txBody>
      </p:sp>
    </p:spTree>
    <p:extLst>
      <p:ext uri="{BB962C8B-B14F-4D97-AF65-F5344CB8AC3E}">
        <p14:creationId xmlns:p14="http://schemas.microsoft.com/office/powerpoint/2010/main" val="3801939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36</a:t>
            </a:fld>
            <a:endParaRPr lang="en-CA"/>
          </a:p>
        </p:txBody>
      </p:sp>
    </p:spTree>
    <p:extLst>
      <p:ext uri="{BB962C8B-B14F-4D97-AF65-F5344CB8AC3E}">
        <p14:creationId xmlns:p14="http://schemas.microsoft.com/office/powerpoint/2010/main" val="2777706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37</a:t>
            </a:fld>
            <a:endParaRPr lang="en-CA"/>
          </a:p>
        </p:txBody>
      </p:sp>
    </p:spTree>
    <p:extLst>
      <p:ext uri="{BB962C8B-B14F-4D97-AF65-F5344CB8AC3E}">
        <p14:creationId xmlns:p14="http://schemas.microsoft.com/office/powerpoint/2010/main" val="1822568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38</a:t>
            </a:fld>
            <a:endParaRPr lang="en-CA"/>
          </a:p>
        </p:txBody>
      </p:sp>
    </p:spTree>
    <p:extLst>
      <p:ext uri="{BB962C8B-B14F-4D97-AF65-F5344CB8AC3E}">
        <p14:creationId xmlns:p14="http://schemas.microsoft.com/office/powerpoint/2010/main" val="3318762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39</a:t>
            </a:fld>
            <a:endParaRPr lang="en-CA"/>
          </a:p>
        </p:txBody>
      </p:sp>
    </p:spTree>
    <p:extLst>
      <p:ext uri="{BB962C8B-B14F-4D97-AF65-F5344CB8AC3E}">
        <p14:creationId xmlns:p14="http://schemas.microsoft.com/office/powerpoint/2010/main" val="1899823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40</a:t>
            </a:fld>
            <a:endParaRPr lang="en-CA"/>
          </a:p>
        </p:txBody>
      </p:sp>
    </p:spTree>
    <p:extLst>
      <p:ext uri="{BB962C8B-B14F-4D97-AF65-F5344CB8AC3E}">
        <p14:creationId xmlns:p14="http://schemas.microsoft.com/office/powerpoint/2010/main" val="283864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RAT -&gt; Remote Administration Tools … </a:t>
            </a:r>
            <a:r>
              <a:rPr lang="de-DE" dirty="0" err="1"/>
              <a:t>or</a:t>
            </a:r>
            <a:r>
              <a:rPr lang="de-DE" dirty="0"/>
              <a:t> </a:t>
            </a:r>
            <a:r>
              <a:rPr lang="de-DE" dirty="0" err="1"/>
              <a:t>better</a:t>
            </a:r>
            <a:r>
              <a:rPr lang="de-DE" dirty="0"/>
              <a:t> … Remote Access Trojaner (</a:t>
            </a:r>
            <a:r>
              <a:rPr lang="de-DE" dirty="0" err="1"/>
              <a:t>BackOrifice</a:t>
            </a:r>
            <a:r>
              <a:rPr lang="de-DE" dirty="0"/>
              <a:t> </a:t>
            </a:r>
            <a:r>
              <a:rPr lang="de-DE" dirty="0" err="1"/>
              <a:t>or</a:t>
            </a:r>
            <a:r>
              <a:rPr lang="de-DE" dirty="0"/>
              <a:t> Sub7)</a:t>
            </a:r>
          </a:p>
        </p:txBody>
      </p:sp>
      <p:sp>
        <p:nvSpPr>
          <p:cNvPr id="4" name="Foliennummernplatzhalter 3"/>
          <p:cNvSpPr>
            <a:spLocks noGrp="1"/>
          </p:cNvSpPr>
          <p:nvPr>
            <p:ph type="sldNum" sz="quarter" idx="5"/>
          </p:nvPr>
        </p:nvSpPr>
        <p:spPr/>
        <p:txBody>
          <a:bodyPr/>
          <a:lstStyle/>
          <a:p>
            <a:fld id="{F6FF061E-26DE-4B17-ADC8-E0F371A16949}" type="slidenum">
              <a:rPr lang="en-CA" smtClean="0"/>
              <a:t>41</a:t>
            </a:fld>
            <a:endParaRPr lang="en-CA"/>
          </a:p>
        </p:txBody>
      </p:sp>
    </p:spTree>
    <p:extLst>
      <p:ext uri="{BB962C8B-B14F-4D97-AF65-F5344CB8AC3E}">
        <p14:creationId xmlns:p14="http://schemas.microsoft.com/office/powerpoint/2010/main" val="337055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Time and </a:t>
            </a:r>
            <a:r>
              <a:rPr lang="de-DE" dirty="0" err="1"/>
              <a:t>Frequency</a:t>
            </a:r>
            <a:r>
              <a:rPr lang="de-DE" dirty="0"/>
              <a:t> </a:t>
            </a:r>
            <a:r>
              <a:rPr lang="de-DE" dirty="0" err="1"/>
              <a:t>are</a:t>
            </a:r>
            <a:r>
              <a:rPr lang="de-DE" dirty="0"/>
              <a:t> orthogonal…. At </a:t>
            </a:r>
            <a:r>
              <a:rPr lang="de-DE" dirty="0" err="1"/>
              <a:t>one</a:t>
            </a:r>
            <a:r>
              <a:rPr lang="de-DE" dirty="0"/>
              <a:t> time a QAM Symbol </a:t>
            </a:r>
            <a:r>
              <a:rPr lang="de-DE" dirty="0" err="1"/>
              <a:t>carries</a:t>
            </a:r>
            <a:r>
              <a:rPr lang="de-DE" dirty="0"/>
              <a:t> </a:t>
            </a:r>
            <a:r>
              <a:rPr lang="de-DE" dirty="0" err="1"/>
              <a:t>over</a:t>
            </a:r>
            <a:r>
              <a:rPr lang="de-DE" dirty="0"/>
              <a:t> different </a:t>
            </a:r>
            <a:r>
              <a:rPr lang="de-DE" dirty="0" err="1"/>
              <a:t>frequency</a:t>
            </a:r>
            <a:r>
              <a:rPr lang="de-DE" dirty="0"/>
              <a:t>-Sub </a:t>
            </a:r>
            <a:r>
              <a:rPr lang="de-DE" dirty="0" err="1"/>
              <a:t>carrieres</a:t>
            </a:r>
            <a:r>
              <a:rPr lang="de-DE" dirty="0"/>
              <a:t> …</a:t>
            </a:r>
          </a:p>
          <a:p>
            <a:r>
              <a:rPr lang="de-DE" dirty="0"/>
              <a:t>Robust </a:t>
            </a:r>
            <a:r>
              <a:rPr lang="de-DE" dirty="0" err="1"/>
              <a:t>performance</a:t>
            </a:r>
            <a:r>
              <a:rPr lang="de-DE" dirty="0"/>
              <a:t> </a:t>
            </a:r>
            <a:r>
              <a:rPr lang="de-DE" dirty="0" err="1"/>
              <a:t>agains</a:t>
            </a:r>
            <a:r>
              <a:rPr lang="de-DE" dirty="0"/>
              <a:t> </a:t>
            </a:r>
            <a:r>
              <a:rPr lang="de-DE" dirty="0" err="1"/>
              <a:t>narrow</a:t>
            </a:r>
            <a:r>
              <a:rPr lang="de-DE" dirty="0"/>
              <a:t>-band </a:t>
            </a:r>
            <a:r>
              <a:rPr lang="de-DE" dirty="0" err="1"/>
              <a:t>interference</a:t>
            </a:r>
            <a:endParaRPr lang="de-DE" dirty="0"/>
          </a:p>
          <a:p>
            <a:endParaRPr lang="de-DE" dirty="0"/>
          </a:p>
          <a:p>
            <a:r>
              <a:rPr lang="de-DE" dirty="0"/>
              <a:t>Long </a:t>
            </a:r>
            <a:r>
              <a:rPr lang="de-DE" dirty="0" err="1"/>
              <a:t>symbol</a:t>
            </a:r>
            <a:r>
              <a:rPr lang="de-DE" dirty="0"/>
              <a:t> </a:t>
            </a:r>
            <a:r>
              <a:rPr lang="de-DE" dirty="0" err="1"/>
              <a:t>duration</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7</a:t>
            </a:fld>
            <a:endParaRPr lang="en-CA"/>
          </a:p>
        </p:txBody>
      </p:sp>
    </p:spTree>
    <p:extLst>
      <p:ext uri="{BB962C8B-B14F-4D97-AF65-F5344CB8AC3E}">
        <p14:creationId xmlns:p14="http://schemas.microsoft.com/office/powerpoint/2010/main" val="33959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TPC (</a:t>
            </a:r>
            <a:r>
              <a:rPr lang="de-DE" sz="1200" b="0" i="0" kern="1200" dirty="0" err="1">
                <a:solidFill>
                  <a:schemeClr val="tx1"/>
                </a:solidFill>
                <a:effectLst/>
                <a:latin typeface="+mn-lt"/>
                <a:ea typeface="+mn-ea"/>
                <a:cs typeface="+mn-cs"/>
              </a:rPr>
              <a:t>Transmit</a:t>
            </a:r>
            <a:r>
              <a:rPr lang="de-DE" sz="1200" b="0" i="0" kern="1200" dirty="0">
                <a:solidFill>
                  <a:schemeClr val="tx1"/>
                </a:solidFill>
                <a:effectLst/>
                <a:latin typeface="+mn-lt"/>
                <a:ea typeface="+mn-ea"/>
                <a:cs typeface="+mn-cs"/>
              </a:rPr>
              <a:t> Power Control) reduziert ähnlich wie bei Mobiltelefonen die Sendeleistung abhängig von der Notwendigkeit (guter Kontakt zwischen den Geräten = geringere Sendeleistung).</a:t>
            </a:r>
          </a:p>
          <a:p>
            <a:r>
              <a:rPr lang="de-DE" sz="1200" b="0" i="0" kern="1200" dirty="0">
                <a:solidFill>
                  <a:schemeClr val="tx1"/>
                </a:solidFill>
                <a:effectLst/>
                <a:latin typeface="+mn-lt"/>
                <a:ea typeface="+mn-ea"/>
                <a:cs typeface="+mn-cs"/>
              </a:rPr>
              <a:t>DFS (Dynamic </a:t>
            </a:r>
            <a:r>
              <a:rPr lang="de-DE" sz="1200" b="0" i="0" kern="1200" dirty="0" err="1">
                <a:solidFill>
                  <a:schemeClr val="tx1"/>
                </a:solidFill>
                <a:effectLst/>
                <a:latin typeface="+mn-lt"/>
                <a:ea typeface="+mn-ea"/>
                <a:cs typeface="+mn-cs"/>
              </a:rPr>
              <a:t>Frequency</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Selection</a:t>
            </a:r>
            <a:r>
              <a:rPr lang="de-DE" sz="1200" b="0" i="0" kern="1200" dirty="0">
                <a:solidFill>
                  <a:schemeClr val="tx1"/>
                </a:solidFill>
                <a:effectLst/>
                <a:latin typeface="+mn-lt"/>
                <a:ea typeface="+mn-ea"/>
                <a:cs typeface="+mn-cs"/>
              </a:rPr>
              <a:t>): Es wird selbstständig eine freie Frequenz gewählt, z. B. um das Stören von Radaranlagen zu vermeiden.</a:t>
            </a:r>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8</a:t>
            </a:fld>
            <a:endParaRPr lang="en-CA"/>
          </a:p>
        </p:txBody>
      </p:sp>
    </p:spTree>
    <p:extLst>
      <p:ext uri="{BB962C8B-B14F-4D97-AF65-F5344CB8AC3E}">
        <p14:creationId xmlns:p14="http://schemas.microsoft.com/office/powerpoint/2010/main" val="40121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Orthogonal </a:t>
            </a:r>
            <a:r>
              <a:rPr lang="de-DE" sz="1200" b="0" i="0" kern="1200" dirty="0" err="1">
                <a:solidFill>
                  <a:schemeClr val="tx1"/>
                </a:solidFill>
                <a:effectLst/>
                <a:latin typeface="+mn-lt"/>
                <a:ea typeface="+mn-ea"/>
                <a:cs typeface="+mn-cs"/>
              </a:rPr>
              <a:t>frequency</a:t>
            </a:r>
            <a:r>
              <a:rPr lang="de-DE" sz="1200" b="0" i="0" kern="1200" dirty="0">
                <a:solidFill>
                  <a:schemeClr val="tx1"/>
                </a:solidFill>
                <a:effectLst/>
                <a:latin typeface="+mn-lt"/>
                <a:ea typeface="+mn-ea"/>
                <a:cs typeface="+mn-cs"/>
              </a:rPr>
              <a:t>-division multiple </a:t>
            </a:r>
            <a:r>
              <a:rPr lang="de-DE" sz="1200" b="0" i="0" kern="1200" dirty="0" err="1">
                <a:solidFill>
                  <a:schemeClr val="tx1"/>
                </a:solidFill>
                <a:effectLst/>
                <a:latin typeface="+mn-lt"/>
                <a:ea typeface="+mn-ea"/>
                <a:cs typeface="+mn-cs"/>
              </a:rPr>
              <a:t>access</a:t>
            </a:r>
            <a:endParaRPr lang="de-DE" sz="1200" b="0" i="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10</a:t>
            </a:fld>
            <a:endParaRPr lang="en-CA"/>
          </a:p>
        </p:txBody>
      </p:sp>
    </p:spTree>
    <p:extLst>
      <p:ext uri="{BB962C8B-B14F-4D97-AF65-F5344CB8AC3E}">
        <p14:creationId xmlns:p14="http://schemas.microsoft.com/office/powerpoint/2010/main" val="164463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https://en.wikipedia.org/wiki/IEEE_802.11w-2009</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12</a:t>
            </a:fld>
            <a:endParaRPr lang="en-CA"/>
          </a:p>
        </p:txBody>
      </p:sp>
    </p:spTree>
    <p:extLst>
      <p:ext uri="{BB962C8B-B14F-4D97-AF65-F5344CB8AC3E}">
        <p14:creationId xmlns:p14="http://schemas.microsoft.com/office/powerpoint/2010/main" val="99686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Where does the shared secret key come from</a:t>
            </a:r>
          </a:p>
          <a:p>
            <a:r>
              <a:rPr lang="en-US" dirty="0"/>
              <a:t>It is derived using EAPOL 4-way handshake between AP and Client </a:t>
            </a:r>
          </a:p>
          <a:p>
            <a:r>
              <a:rPr lang="en-US" dirty="0"/>
              <a:t>This also means that 802.11w can only be used if you are using WPA or WPA2 </a:t>
            </a:r>
          </a:p>
          <a:p>
            <a:r>
              <a:rPr lang="en-US" dirty="0"/>
              <a:t>Broadcast/multicast management frames are protected using a key called Integrity Group Temporal Key (IGTK) </a:t>
            </a:r>
          </a:p>
          <a:p>
            <a:r>
              <a:rPr lang="en-US" dirty="0"/>
              <a:t>Unicast management frames are protected using WPA/WPA2 pair-wise encryption key (PTK)</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14</a:t>
            </a:fld>
            <a:endParaRPr lang="en-CA"/>
          </a:p>
        </p:txBody>
      </p:sp>
    </p:spTree>
    <p:extLst>
      <p:ext uri="{BB962C8B-B14F-4D97-AF65-F5344CB8AC3E}">
        <p14:creationId xmlns:p14="http://schemas.microsoft.com/office/powerpoint/2010/main" val="216045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RADIUS is an AAA protocol that manages network access. AAA stands for authentication, authorization and accounting. RADIUS uses two packet types to manage the full AAA process; Access-Request, which manages authentication and authorization; and Accounting-Request, which manages accounting. </a:t>
            </a:r>
            <a:r>
              <a:rPr lang="en-US" sz="1200" b="0" i="0" u="none" strike="noStrike" kern="1200" dirty="0">
                <a:solidFill>
                  <a:schemeClr val="tx1"/>
                </a:solidFill>
                <a:effectLst/>
                <a:latin typeface="+mn-lt"/>
                <a:ea typeface="+mn-ea"/>
                <a:cs typeface="+mn-cs"/>
                <a:hlinkClick r:id="rId3" tooltip="Authentication"/>
              </a:rPr>
              <a:t>Authentication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Authorization"/>
              </a:rPr>
              <a:t>authorization</a:t>
            </a:r>
            <a:r>
              <a:rPr lang="en-US" sz="1200" b="0" i="0" kern="1200" dirty="0">
                <a:solidFill>
                  <a:schemeClr val="tx1"/>
                </a:solidFill>
                <a:effectLst/>
                <a:latin typeface="+mn-lt"/>
                <a:ea typeface="+mn-ea"/>
                <a:cs typeface="+mn-cs"/>
              </a:rPr>
              <a:t> are defined in </a:t>
            </a:r>
            <a:r>
              <a:rPr lang="en-US" sz="1200" b="0" i="0" u="none" strike="noStrike" kern="1200" dirty="0">
                <a:solidFill>
                  <a:schemeClr val="tx1"/>
                </a:solidFill>
                <a:effectLst/>
                <a:latin typeface="+mn-lt"/>
                <a:ea typeface="+mn-ea"/>
                <a:cs typeface="+mn-cs"/>
                <a:hlinkClick r:id="rId5"/>
              </a:rPr>
              <a:t>RFC 2865</a:t>
            </a:r>
            <a:r>
              <a:rPr lang="en-US" sz="1200" b="0" i="0" kern="1200" dirty="0">
                <a:solidFill>
                  <a:schemeClr val="tx1"/>
                </a:solidFill>
                <a:effectLst/>
                <a:latin typeface="+mn-lt"/>
                <a:ea typeface="+mn-ea"/>
                <a:cs typeface="+mn-cs"/>
              </a:rPr>
              <a:t> while </a:t>
            </a:r>
            <a:r>
              <a:rPr lang="en-US" sz="1200" b="0" i="0" u="none" strike="noStrike" kern="1200" dirty="0">
                <a:solidFill>
                  <a:schemeClr val="tx1"/>
                </a:solidFill>
                <a:effectLst/>
                <a:latin typeface="+mn-lt"/>
                <a:ea typeface="+mn-ea"/>
                <a:cs typeface="+mn-cs"/>
                <a:hlinkClick r:id="rId6" tooltip="Accounting"/>
              </a:rPr>
              <a:t>accounting</a:t>
            </a:r>
            <a:r>
              <a:rPr lang="en-US" sz="1200" b="0" i="0" kern="1200" dirty="0">
                <a:solidFill>
                  <a:schemeClr val="tx1"/>
                </a:solidFill>
                <a:effectLst/>
                <a:latin typeface="+mn-lt"/>
                <a:ea typeface="+mn-ea"/>
                <a:cs typeface="+mn-cs"/>
              </a:rPr>
              <a:t> is described by </a:t>
            </a:r>
            <a:r>
              <a:rPr lang="en-US" sz="1200" b="0" i="0" u="none" strike="noStrike" kern="1200" dirty="0">
                <a:solidFill>
                  <a:schemeClr val="tx1"/>
                </a:solidFill>
                <a:effectLst/>
                <a:latin typeface="+mn-lt"/>
                <a:ea typeface="+mn-ea"/>
                <a:cs typeface="+mn-cs"/>
                <a:hlinkClick r:id="rId7"/>
              </a:rPr>
              <a:t>RFC 2866</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WLAn</a:t>
            </a:r>
            <a:r>
              <a:rPr lang="en-US" sz="1200" b="0" i="0" kern="1200" dirty="0">
                <a:solidFill>
                  <a:schemeClr val="tx1"/>
                </a:solidFill>
                <a:effectLst/>
                <a:latin typeface="+mn-lt"/>
                <a:ea typeface="+mn-ea"/>
                <a:cs typeface="+mn-cs"/>
              </a:rPr>
              <a:t> Controller – </a:t>
            </a:r>
            <a:r>
              <a:rPr lang="en-US" sz="1200" b="0" i="0" kern="1200" dirty="0" err="1">
                <a:solidFill>
                  <a:schemeClr val="tx1"/>
                </a:solidFill>
                <a:effectLst/>
                <a:latin typeface="+mn-lt"/>
                <a:ea typeface="+mn-ea"/>
                <a:cs typeface="+mn-cs"/>
              </a:rPr>
              <a:t>Managemetn</a:t>
            </a:r>
            <a:r>
              <a:rPr lang="en-US" sz="1200" b="0" i="0" kern="1200" dirty="0">
                <a:solidFill>
                  <a:schemeClr val="tx1"/>
                </a:solidFill>
                <a:effectLst/>
                <a:latin typeface="+mn-lt"/>
                <a:ea typeface="+mn-ea"/>
                <a:cs typeface="+mn-cs"/>
              </a:rPr>
              <a:t> and Configuration</a:t>
            </a:r>
          </a:p>
          <a:p>
            <a:r>
              <a:rPr lang="de-DE" sz="1200" b="1" i="0" kern="1200" dirty="0" err="1">
                <a:solidFill>
                  <a:schemeClr val="tx1"/>
                </a:solidFill>
                <a:effectLst/>
                <a:latin typeface="+mn-lt"/>
                <a:ea typeface="+mn-ea"/>
                <a:cs typeface="+mn-cs"/>
              </a:rPr>
              <a:t>Interference</a:t>
            </a:r>
            <a:r>
              <a:rPr lang="de-DE" sz="1200" b="1" i="0" kern="1200" dirty="0">
                <a:solidFill>
                  <a:schemeClr val="tx1"/>
                </a:solidFill>
                <a:effectLst/>
                <a:latin typeface="+mn-lt"/>
                <a:ea typeface="+mn-ea"/>
                <a:cs typeface="+mn-cs"/>
              </a:rPr>
              <a:t> Mitigation:</a:t>
            </a:r>
          </a:p>
          <a:p>
            <a:r>
              <a:rPr lang="de-DE" sz="1200" b="1" i="0" kern="1200" dirty="0">
                <a:solidFill>
                  <a:schemeClr val="tx1"/>
                </a:solidFill>
                <a:effectLst/>
                <a:latin typeface="+mn-lt"/>
                <a:ea typeface="+mn-ea"/>
                <a:cs typeface="+mn-cs"/>
              </a:rPr>
              <a:t>Load </a:t>
            </a:r>
            <a:r>
              <a:rPr lang="de-DE" sz="1200" b="1" i="0" kern="1200" dirty="0" err="1">
                <a:solidFill>
                  <a:schemeClr val="tx1"/>
                </a:solidFill>
                <a:effectLst/>
                <a:latin typeface="+mn-lt"/>
                <a:ea typeface="+mn-ea"/>
                <a:cs typeface="+mn-cs"/>
              </a:rPr>
              <a:t>Balancing</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Radio </a:t>
            </a:r>
            <a:r>
              <a:rPr lang="de-DE" sz="1200" b="1" i="0" kern="1200" dirty="0" err="1">
                <a:solidFill>
                  <a:schemeClr val="tx1"/>
                </a:solidFill>
                <a:effectLst/>
                <a:latin typeface="+mn-lt"/>
                <a:ea typeface="+mn-ea"/>
                <a:cs typeface="+mn-cs"/>
              </a:rPr>
              <a:t>Balancing</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Fail </a:t>
            </a:r>
            <a:r>
              <a:rPr lang="de-DE" sz="1200" b="1" i="0" kern="1200" dirty="0" err="1">
                <a:solidFill>
                  <a:schemeClr val="tx1"/>
                </a:solidFill>
                <a:effectLst/>
                <a:latin typeface="+mn-lt"/>
                <a:ea typeface="+mn-ea"/>
                <a:cs typeface="+mn-cs"/>
              </a:rPr>
              <a:t>over</a:t>
            </a:r>
            <a:r>
              <a:rPr lang="de-DE" sz="1200" b="1" i="0" kern="1200" dirty="0">
                <a:solidFill>
                  <a:schemeClr val="tx1"/>
                </a:solidFill>
                <a:effectLst/>
                <a:latin typeface="+mn-lt"/>
                <a:ea typeface="+mn-ea"/>
                <a:cs typeface="+mn-cs"/>
              </a:rPr>
              <a:t>:</a:t>
            </a:r>
            <a:r>
              <a:rPr lang="de-DE" sz="1200" b="0" i="0" kern="1200" dirty="0">
                <a:solidFill>
                  <a:schemeClr val="tx1"/>
                </a:solidFill>
                <a:effectLst/>
                <a:latin typeface="+mn-lt"/>
                <a:ea typeface="+mn-ea"/>
                <a:cs typeface="+mn-cs"/>
              </a:rPr>
              <a:t> </a:t>
            </a:r>
          </a:p>
          <a:p>
            <a:r>
              <a:rPr lang="de-DE" sz="1200" b="1" i="0" kern="1200" dirty="0">
                <a:solidFill>
                  <a:schemeClr val="tx1"/>
                </a:solidFill>
                <a:effectLst/>
                <a:latin typeface="+mn-lt"/>
                <a:ea typeface="+mn-ea"/>
                <a:cs typeface="+mn-cs"/>
              </a:rPr>
              <a:t>RF </a:t>
            </a:r>
            <a:r>
              <a:rPr lang="de-DE" sz="1200" b="1" i="0" kern="1200" dirty="0" err="1">
                <a:solidFill>
                  <a:schemeClr val="tx1"/>
                </a:solidFill>
                <a:effectLst/>
                <a:latin typeface="+mn-lt"/>
                <a:ea typeface="+mn-ea"/>
                <a:cs typeface="+mn-cs"/>
              </a:rPr>
              <a:t>Visualization</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Mesh Connectivity</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15</a:t>
            </a:fld>
            <a:endParaRPr lang="en-CA"/>
          </a:p>
        </p:txBody>
      </p:sp>
    </p:spTree>
    <p:extLst>
      <p:ext uri="{BB962C8B-B14F-4D97-AF65-F5344CB8AC3E}">
        <p14:creationId xmlns:p14="http://schemas.microsoft.com/office/powerpoint/2010/main" val="287257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RADIUS is an AAA protocol that manages network access. AAA stands for authentication, authorization and accounting. RADIUS uses two packet types to manage the full AAA process; Access-Request, which manages authentication and authorization; and Accounting-Request, which manages accounting. </a:t>
            </a:r>
            <a:r>
              <a:rPr lang="en-US" sz="1200" b="0" i="0" u="none" strike="noStrike" kern="1200" dirty="0">
                <a:solidFill>
                  <a:schemeClr val="tx1"/>
                </a:solidFill>
                <a:effectLst/>
                <a:latin typeface="+mn-lt"/>
                <a:ea typeface="+mn-ea"/>
                <a:cs typeface="+mn-cs"/>
                <a:hlinkClick r:id="rId3" tooltip="Authentication"/>
              </a:rPr>
              <a:t>Authentication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tooltip="Authorization"/>
              </a:rPr>
              <a:t>authorization</a:t>
            </a:r>
            <a:r>
              <a:rPr lang="en-US" sz="1200" b="0" i="0" kern="1200" dirty="0">
                <a:solidFill>
                  <a:schemeClr val="tx1"/>
                </a:solidFill>
                <a:effectLst/>
                <a:latin typeface="+mn-lt"/>
                <a:ea typeface="+mn-ea"/>
                <a:cs typeface="+mn-cs"/>
              </a:rPr>
              <a:t> are defined in </a:t>
            </a:r>
            <a:r>
              <a:rPr lang="en-US" sz="1200" b="0" i="0" u="none" strike="noStrike" kern="1200" dirty="0">
                <a:solidFill>
                  <a:schemeClr val="tx1"/>
                </a:solidFill>
                <a:effectLst/>
                <a:latin typeface="+mn-lt"/>
                <a:ea typeface="+mn-ea"/>
                <a:cs typeface="+mn-cs"/>
                <a:hlinkClick r:id="rId5"/>
              </a:rPr>
              <a:t>RFC 2865</a:t>
            </a:r>
            <a:r>
              <a:rPr lang="en-US" sz="1200" b="0" i="0" kern="1200" dirty="0">
                <a:solidFill>
                  <a:schemeClr val="tx1"/>
                </a:solidFill>
                <a:effectLst/>
                <a:latin typeface="+mn-lt"/>
                <a:ea typeface="+mn-ea"/>
                <a:cs typeface="+mn-cs"/>
              </a:rPr>
              <a:t> while </a:t>
            </a:r>
            <a:r>
              <a:rPr lang="en-US" sz="1200" b="0" i="0" u="none" strike="noStrike" kern="1200" dirty="0">
                <a:solidFill>
                  <a:schemeClr val="tx1"/>
                </a:solidFill>
                <a:effectLst/>
                <a:latin typeface="+mn-lt"/>
                <a:ea typeface="+mn-ea"/>
                <a:cs typeface="+mn-cs"/>
                <a:hlinkClick r:id="rId6" tooltip="Accounting"/>
              </a:rPr>
              <a:t>accounting</a:t>
            </a:r>
            <a:r>
              <a:rPr lang="en-US" sz="1200" b="0" i="0" kern="1200" dirty="0">
                <a:solidFill>
                  <a:schemeClr val="tx1"/>
                </a:solidFill>
                <a:effectLst/>
                <a:latin typeface="+mn-lt"/>
                <a:ea typeface="+mn-ea"/>
                <a:cs typeface="+mn-cs"/>
              </a:rPr>
              <a:t> is described by </a:t>
            </a:r>
            <a:r>
              <a:rPr lang="en-US" sz="1200" b="0" i="0" u="none" strike="noStrike" kern="1200" dirty="0">
                <a:solidFill>
                  <a:schemeClr val="tx1"/>
                </a:solidFill>
                <a:effectLst/>
                <a:latin typeface="+mn-lt"/>
                <a:ea typeface="+mn-ea"/>
                <a:cs typeface="+mn-cs"/>
                <a:hlinkClick r:id="rId7"/>
              </a:rPr>
              <a:t>RFC 2866</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WLAn</a:t>
            </a:r>
            <a:r>
              <a:rPr lang="en-US" sz="1200" b="0" i="0" kern="1200" dirty="0">
                <a:solidFill>
                  <a:schemeClr val="tx1"/>
                </a:solidFill>
                <a:effectLst/>
                <a:latin typeface="+mn-lt"/>
                <a:ea typeface="+mn-ea"/>
                <a:cs typeface="+mn-cs"/>
              </a:rPr>
              <a:t> Controller – </a:t>
            </a:r>
            <a:r>
              <a:rPr lang="en-US" sz="1200" b="0" i="0" kern="1200" dirty="0" err="1">
                <a:solidFill>
                  <a:schemeClr val="tx1"/>
                </a:solidFill>
                <a:effectLst/>
                <a:latin typeface="+mn-lt"/>
                <a:ea typeface="+mn-ea"/>
                <a:cs typeface="+mn-cs"/>
              </a:rPr>
              <a:t>Managemetn</a:t>
            </a:r>
            <a:r>
              <a:rPr lang="en-US" sz="1200" b="0" i="0" kern="1200" dirty="0">
                <a:solidFill>
                  <a:schemeClr val="tx1"/>
                </a:solidFill>
                <a:effectLst/>
                <a:latin typeface="+mn-lt"/>
                <a:ea typeface="+mn-ea"/>
                <a:cs typeface="+mn-cs"/>
              </a:rPr>
              <a:t> and Configuration</a:t>
            </a:r>
          </a:p>
          <a:p>
            <a:r>
              <a:rPr lang="de-DE" sz="1200" b="1" i="0" kern="1200" dirty="0" err="1">
                <a:solidFill>
                  <a:schemeClr val="tx1"/>
                </a:solidFill>
                <a:effectLst/>
                <a:latin typeface="+mn-lt"/>
                <a:ea typeface="+mn-ea"/>
                <a:cs typeface="+mn-cs"/>
              </a:rPr>
              <a:t>Interference</a:t>
            </a:r>
            <a:r>
              <a:rPr lang="de-DE" sz="1200" b="1" i="0" kern="1200" dirty="0">
                <a:solidFill>
                  <a:schemeClr val="tx1"/>
                </a:solidFill>
                <a:effectLst/>
                <a:latin typeface="+mn-lt"/>
                <a:ea typeface="+mn-ea"/>
                <a:cs typeface="+mn-cs"/>
              </a:rPr>
              <a:t> Mitigation:</a:t>
            </a:r>
          </a:p>
          <a:p>
            <a:r>
              <a:rPr lang="de-DE" sz="1200" b="1" i="0" kern="1200" dirty="0">
                <a:solidFill>
                  <a:schemeClr val="tx1"/>
                </a:solidFill>
                <a:effectLst/>
                <a:latin typeface="+mn-lt"/>
                <a:ea typeface="+mn-ea"/>
                <a:cs typeface="+mn-cs"/>
              </a:rPr>
              <a:t>Load </a:t>
            </a:r>
            <a:r>
              <a:rPr lang="de-DE" sz="1200" b="1" i="0" kern="1200" dirty="0" err="1">
                <a:solidFill>
                  <a:schemeClr val="tx1"/>
                </a:solidFill>
                <a:effectLst/>
                <a:latin typeface="+mn-lt"/>
                <a:ea typeface="+mn-ea"/>
                <a:cs typeface="+mn-cs"/>
              </a:rPr>
              <a:t>Balancing</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Radio </a:t>
            </a:r>
            <a:r>
              <a:rPr lang="de-DE" sz="1200" b="1" i="0" kern="1200" dirty="0" err="1">
                <a:solidFill>
                  <a:schemeClr val="tx1"/>
                </a:solidFill>
                <a:effectLst/>
                <a:latin typeface="+mn-lt"/>
                <a:ea typeface="+mn-ea"/>
                <a:cs typeface="+mn-cs"/>
              </a:rPr>
              <a:t>Balancing</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Fail </a:t>
            </a:r>
            <a:r>
              <a:rPr lang="de-DE" sz="1200" b="1" i="0" kern="1200" dirty="0" err="1">
                <a:solidFill>
                  <a:schemeClr val="tx1"/>
                </a:solidFill>
                <a:effectLst/>
                <a:latin typeface="+mn-lt"/>
                <a:ea typeface="+mn-ea"/>
                <a:cs typeface="+mn-cs"/>
              </a:rPr>
              <a:t>over</a:t>
            </a:r>
            <a:r>
              <a:rPr lang="de-DE" sz="1200" b="1" i="0" kern="1200" dirty="0">
                <a:solidFill>
                  <a:schemeClr val="tx1"/>
                </a:solidFill>
                <a:effectLst/>
                <a:latin typeface="+mn-lt"/>
                <a:ea typeface="+mn-ea"/>
                <a:cs typeface="+mn-cs"/>
              </a:rPr>
              <a:t>:</a:t>
            </a:r>
            <a:r>
              <a:rPr lang="de-DE" sz="1200" b="0" i="0" kern="1200" dirty="0">
                <a:solidFill>
                  <a:schemeClr val="tx1"/>
                </a:solidFill>
                <a:effectLst/>
                <a:latin typeface="+mn-lt"/>
                <a:ea typeface="+mn-ea"/>
                <a:cs typeface="+mn-cs"/>
              </a:rPr>
              <a:t> </a:t>
            </a:r>
          </a:p>
          <a:p>
            <a:r>
              <a:rPr lang="de-DE" sz="1200" b="1" i="0" kern="1200" dirty="0">
                <a:solidFill>
                  <a:schemeClr val="tx1"/>
                </a:solidFill>
                <a:effectLst/>
                <a:latin typeface="+mn-lt"/>
                <a:ea typeface="+mn-ea"/>
                <a:cs typeface="+mn-cs"/>
              </a:rPr>
              <a:t>RF </a:t>
            </a:r>
            <a:r>
              <a:rPr lang="de-DE" sz="1200" b="1" i="0" kern="1200" dirty="0" err="1">
                <a:solidFill>
                  <a:schemeClr val="tx1"/>
                </a:solidFill>
                <a:effectLst/>
                <a:latin typeface="+mn-lt"/>
                <a:ea typeface="+mn-ea"/>
                <a:cs typeface="+mn-cs"/>
              </a:rPr>
              <a:t>Visualization</a:t>
            </a:r>
            <a:endParaRPr lang="de-DE" sz="1200" b="1" i="0" kern="1200" dirty="0">
              <a:solidFill>
                <a:schemeClr val="tx1"/>
              </a:solidFill>
              <a:effectLst/>
              <a:latin typeface="+mn-lt"/>
              <a:ea typeface="+mn-ea"/>
              <a:cs typeface="+mn-cs"/>
            </a:endParaRPr>
          </a:p>
          <a:p>
            <a:r>
              <a:rPr lang="de-DE" sz="1200" b="1" i="0" kern="1200" dirty="0">
                <a:solidFill>
                  <a:schemeClr val="tx1"/>
                </a:solidFill>
                <a:effectLst/>
                <a:latin typeface="+mn-lt"/>
                <a:ea typeface="+mn-ea"/>
                <a:cs typeface="+mn-cs"/>
              </a:rPr>
              <a:t>Mesh Connectivity</a:t>
            </a:r>
            <a:endParaRPr lang="de-DE" dirty="0"/>
          </a:p>
        </p:txBody>
      </p:sp>
      <p:sp>
        <p:nvSpPr>
          <p:cNvPr id="4" name="Foliennummernplatzhalter 3"/>
          <p:cNvSpPr>
            <a:spLocks noGrp="1"/>
          </p:cNvSpPr>
          <p:nvPr>
            <p:ph type="sldNum" sz="quarter" idx="5"/>
          </p:nvPr>
        </p:nvSpPr>
        <p:spPr/>
        <p:txBody>
          <a:bodyPr/>
          <a:lstStyle/>
          <a:p>
            <a:fld id="{F6FF061E-26DE-4B17-ADC8-E0F371A16949}" type="slidenum">
              <a:rPr lang="en-CA" smtClean="0"/>
              <a:t>16</a:t>
            </a:fld>
            <a:endParaRPr lang="en-CA"/>
          </a:p>
        </p:txBody>
      </p:sp>
    </p:spTree>
    <p:extLst>
      <p:ext uri="{BB962C8B-B14F-4D97-AF65-F5344CB8AC3E}">
        <p14:creationId xmlns:p14="http://schemas.microsoft.com/office/powerpoint/2010/main" val="197843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ISSP_ppt_title-bg-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 descr="bg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722313" y="3471863"/>
            <a:ext cx="77724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3" descr="cissp-2lines-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0688" y="6102350"/>
            <a:ext cx="195897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58163" y="6297613"/>
            <a:ext cx="995362" cy="56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3522663"/>
            <a:ext cx="7772400" cy="1362075"/>
          </a:xfrm>
          <a:prstGeom prst="rect">
            <a:avLst/>
          </a:prstGeom>
        </p:spPr>
        <p:txBody>
          <a:bodyPr anchor="t"/>
          <a:lstStyle>
            <a:lvl1pPr algn="l">
              <a:defRPr sz="4000" b="1" cap="all">
                <a:solidFill>
                  <a:srgbClr val="007054"/>
                </a:solidFill>
              </a:defRPr>
            </a:lvl1pPr>
          </a:lstStyle>
          <a:p>
            <a:r>
              <a:rPr lang="en-US" dirty="0"/>
              <a:t>Click to edit Master title style</a:t>
            </a:r>
          </a:p>
        </p:txBody>
      </p:sp>
      <p:sp>
        <p:nvSpPr>
          <p:cNvPr id="3" name="Text Placeholder 2"/>
          <p:cNvSpPr>
            <a:spLocks noGrp="1"/>
          </p:cNvSpPr>
          <p:nvPr>
            <p:ph type="body" idx="1"/>
          </p:nvPr>
        </p:nvSpPr>
        <p:spPr>
          <a:xfrm>
            <a:off x="722313" y="192087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970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 descr="bg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5138" y="493713"/>
            <a:ext cx="311150" cy="735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3"/>
          <p:cNvSpPr txBox="1">
            <a:spLocks/>
          </p:cNvSpPr>
          <p:nvPr userDrawn="1"/>
        </p:nvSpPr>
        <p:spPr>
          <a:xfrm>
            <a:off x="4300538" y="6253163"/>
            <a:ext cx="549275" cy="365125"/>
          </a:xfrm>
          <a:prstGeom prst="rect">
            <a:avLst/>
          </a:prstGeom>
        </p:spPr>
        <p:txBody>
          <a:bodyPr anchor="ctr"/>
          <a:lstStyle>
            <a:lvl1pPr>
              <a:defRPr>
                <a:solidFill>
                  <a:schemeClr val="tx1"/>
                </a:solidFill>
                <a:latin typeface="Franklin Gothic Book"/>
              </a:defRPr>
            </a:lvl1pPr>
            <a:lvl2pPr marL="742950" indent="-285750">
              <a:defRPr>
                <a:solidFill>
                  <a:schemeClr val="tx1"/>
                </a:solidFill>
                <a:latin typeface="Franklin Gothic Book"/>
              </a:defRPr>
            </a:lvl2pPr>
            <a:lvl3pPr marL="1143000" indent="-228600">
              <a:defRPr>
                <a:solidFill>
                  <a:schemeClr val="tx1"/>
                </a:solidFill>
                <a:latin typeface="Franklin Gothic Book"/>
              </a:defRPr>
            </a:lvl3pPr>
            <a:lvl4pPr marL="1600200" indent="-228600">
              <a:defRPr>
                <a:solidFill>
                  <a:schemeClr val="tx1"/>
                </a:solidFill>
                <a:latin typeface="Franklin Gothic Book"/>
              </a:defRPr>
            </a:lvl4pPr>
            <a:lvl5pPr marL="2057400" indent="-228600">
              <a:defRPr>
                <a:solidFill>
                  <a:schemeClr val="tx1"/>
                </a:solidFill>
                <a:latin typeface="Franklin Gothic Book"/>
              </a:defRPr>
            </a:lvl5pPr>
            <a:lvl6pPr marL="2514600" indent="-228600" defTabSz="457200" fontAlgn="base">
              <a:spcBef>
                <a:spcPct val="0"/>
              </a:spcBef>
              <a:spcAft>
                <a:spcPct val="0"/>
              </a:spcAft>
              <a:defRPr>
                <a:solidFill>
                  <a:schemeClr val="tx1"/>
                </a:solidFill>
                <a:latin typeface="Franklin Gothic Book"/>
              </a:defRPr>
            </a:lvl6pPr>
            <a:lvl7pPr marL="2971800" indent="-228600" defTabSz="457200" fontAlgn="base">
              <a:spcBef>
                <a:spcPct val="0"/>
              </a:spcBef>
              <a:spcAft>
                <a:spcPct val="0"/>
              </a:spcAft>
              <a:defRPr>
                <a:solidFill>
                  <a:schemeClr val="tx1"/>
                </a:solidFill>
                <a:latin typeface="Franklin Gothic Book"/>
              </a:defRPr>
            </a:lvl7pPr>
            <a:lvl8pPr marL="3429000" indent="-228600" defTabSz="457200" fontAlgn="base">
              <a:spcBef>
                <a:spcPct val="0"/>
              </a:spcBef>
              <a:spcAft>
                <a:spcPct val="0"/>
              </a:spcAft>
              <a:defRPr>
                <a:solidFill>
                  <a:schemeClr val="tx1"/>
                </a:solidFill>
                <a:latin typeface="Franklin Gothic Book"/>
              </a:defRPr>
            </a:lvl8pPr>
            <a:lvl9pPr marL="3886200" indent="-228600" defTabSz="457200" fontAlgn="base">
              <a:spcBef>
                <a:spcPct val="0"/>
              </a:spcBef>
              <a:spcAft>
                <a:spcPct val="0"/>
              </a:spcAft>
              <a:defRPr>
                <a:solidFill>
                  <a:schemeClr val="tx1"/>
                </a:solidFill>
                <a:latin typeface="Franklin Gothic Book"/>
              </a:defRPr>
            </a:lvl9pPr>
          </a:lstStyle>
          <a:p>
            <a:pPr algn="ctr"/>
            <a:fld id="{EAE857C6-4801-4398-AB9B-A1BE9F11A19E}" type="slidenum">
              <a:rPr lang="en-US" altLang="en-US" sz="1200" b="1">
                <a:solidFill>
                  <a:srgbClr val="007054"/>
                </a:solidFill>
              </a:rPr>
              <a:pPr algn="ctr"/>
              <a:t>‹Nr.›</a:t>
            </a:fld>
            <a:endParaRPr lang="en-US" altLang="en-US" sz="1200" b="1">
              <a:solidFill>
                <a:srgbClr val="007054"/>
              </a:solidFill>
            </a:endParaRPr>
          </a:p>
        </p:txBody>
      </p:sp>
      <p:pic>
        <p:nvPicPr>
          <p:cNvPr id="9" name="Picture 4" descr="cissp-2lines-01.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0688" y="6102350"/>
            <a:ext cx="195897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Placeholder 1"/>
          <p:cNvSpPr>
            <a:spLocks noGrp="1"/>
          </p:cNvSpPr>
          <p:nvPr>
            <p:ph type="title"/>
          </p:nvPr>
        </p:nvSpPr>
        <p:spPr>
          <a:xfrm>
            <a:off x="777240" y="457200"/>
            <a:ext cx="8016240" cy="841248"/>
          </a:xfrm>
          <a:prstGeom prst="rect">
            <a:avLst/>
          </a:prstGeom>
        </p:spPr>
        <p:txBody>
          <a:bodyPr vert="horz" lIns="91440" tIns="0" rIns="91440" bIns="0" rtlCol="0" anchor="ctr">
            <a:normAutofit/>
          </a:bodyPr>
          <a:lstStyle>
            <a:lvl1pPr>
              <a:lnSpc>
                <a:spcPct val="80000"/>
              </a:lnSpc>
              <a:defRPr>
                <a:solidFill>
                  <a:srgbClr val="007054"/>
                </a:solidFill>
              </a:defRPr>
            </a:lvl1pPr>
          </a:lstStyle>
          <a:p>
            <a:r>
              <a:rPr lang="en-US" dirty="0"/>
              <a:t>Click to edit Master title style</a:t>
            </a:r>
          </a:p>
        </p:txBody>
      </p:sp>
      <p:sp>
        <p:nvSpPr>
          <p:cNvPr id="8" name="Content Placeholder 2"/>
          <p:cNvSpPr>
            <a:spLocks noGrp="1"/>
          </p:cNvSpPr>
          <p:nvPr>
            <p:ph sz="half" idx="1"/>
          </p:nvPr>
        </p:nvSpPr>
        <p:spPr>
          <a:xfrm>
            <a:off x="457200" y="1600201"/>
            <a:ext cx="8229600" cy="4353560"/>
          </a:xfrm>
          <a:prstGeom prst="rect">
            <a:avLst/>
          </a:prstGeom>
        </p:spPr>
        <p:txBody>
          <a:bodyPr/>
          <a:lstStyle>
            <a:lvl1pPr marL="228600" indent="-228600">
              <a:buClr>
                <a:srgbClr val="007054"/>
              </a:buClr>
              <a:defRPr sz="2800" b="0">
                <a:latin typeface="+mn-lt"/>
              </a:defRPr>
            </a:lvl1pPr>
            <a:lvl2pPr marL="577850" indent="-282575">
              <a:buClr>
                <a:srgbClr val="007054"/>
              </a:buClr>
              <a:defRPr sz="2400"/>
            </a:lvl2pPr>
            <a:lvl3pPr marL="739775" indent="-107950">
              <a:buClr>
                <a:srgbClr val="007054"/>
              </a:buClr>
              <a:defRPr sz="2000"/>
            </a:lvl3pPr>
            <a:lvl4pPr>
              <a:buClr>
                <a:srgbClr val="007054"/>
              </a:buClr>
              <a:defRPr sz="1800"/>
            </a:lvl4pPr>
            <a:lvl5pPr>
              <a:buClr>
                <a:srgbClr val="007054"/>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fik 11">
            <a:extLst>
              <a:ext uri="{FF2B5EF4-FFF2-40B4-BE49-F238E27FC236}">
                <a16:creationId xmlns:a16="http://schemas.microsoft.com/office/drawing/2014/main" id="{6AD7B9B4-5D2D-4A70-89AF-8ABD8513C1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4227" y="6253163"/>
            <a:ext cx="1519773" cy="634646"/>
          </a:xfrm>
          <a:prstGeom prst="rect">
            <a:avLst/>
          </a:prstGeom>
        </p:spPr>
      </p:pic>
    </p:spTree>
    <p:extLst>
      <p:ext uri="{BB962C8B-B14F-4D97-AF65-F5344CB8AC3E}">
        <p14:creationId xmlns:p14="http://schemas.microsoft.com/office/powerpoint/2010/main" val="2686912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289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457200" rtl="0" fontAlgn="base">
        <a:spcBef>
          <a:spcPct val="0"/>
        </a:spcBef>
        <a:spcAft>
          <a:spcPct val="0"/>
        </a:spcAft>
        <a:defRPr sz="4400" kern="1200">
          <a:solidFill>
            <a:schemeClr val="tx2"/>
          </a:solidFill>
          <a:latin typeface="+mj-lt"/>
          <a:ea typeface="+mj-ea"/>
          <a:cs typeface="+mj-cs"/>
        </a:defRPr>
      </a:lvl1pPr>
      <a:lvl2pPr algn="l" defTabSz="457200" rtl="0" fontAlgn="base">
        <a:spcBef>
          <a:spcPct val="0"/>
        </a:spcBef>
        <a:spcAft>
          <a:spcPct val="0"/>
        </a:spcAft>
        <a:defRPr sz="4400">
          <a:solidFill>
            <a:schemeClr val="tx2"/>
          </a:solidFill>
          <a:latin typeface="Franklin Gothic Medium" panose="020B0603020102020204" pitchFamily="34" charset="0"/>
        </a:defRPr>
      </a:lvl2pPr>
      <a:lvl3pPr algn="l" defTabSz="457200" rtl="0" fontAlgn="base">
        <a:spcBef>
          <a:spcPct val="0"/>
        </a:spcBef>
        <a:spcAft>
          <a:spcPct val="0"/>
        </a:spcAft>
        <a:defRPr sz="4400">
          <a:solidFill>
            <a:schemeClr val="tx2"/>
          </a:solidFill>
          <a:latin typeface="Franklin Gothic Medium" panose="020B0603020102020204" pitchFamily="34" charset="0"/>
        </a:defRPr>
      </a:lvl3pPr>
      <a:lvl4pPr algn="l" defTabSz="457200" rtl="0" fontAlgn="base">
        <a:spcBef>
          <a:spcPct val="0"/>
        </a:spcBef>
        <a:spcAft>
          <a:spcPct val="0"/>
        </a:spcAft>
        <a:defRPr sz="4400">
          <a:solidFill>
            <a:schemeClr val="tx2"/>
          </a:solidFill>
          <a:latin typeface="Franklin Gothic Medium" panose="020B0603020102020204" pitchFamily="34" charset="0"/>
        </a:defRPr>
      </a:lvl4pPr>
      <a:lvl5pPr algn="l" defTabSz="457200" rtl="0" fontAlgn="base">
        <a:spcBef>
          <a:spcPct val="0"/>
        </a:spcBef>
        <a:spcAft>
          <a:spcPct val="0"/>
        </a:spcAft>
        <a:defRPr sz="4400">
          <a:solidFill>
            <a:schemeClr val="tx2"/>
          </a:solidFill>
          <a:latin typeface="Franklin Gothic Medium" panose="020B0603020102020204" pitchFamily="34" charset="0"/>
        </a:defRPr>
      </a:lvl5pPr>
      <a:lvl6pPr marL="457200" algn="l" defTabSz="457200" rtl="0" fontAlgn="base">
        <a:spcBef>
          <a:spcPct val="0"/>
        </a:spcBef>
        <a:spcAft>
          <a:spcPct val="0"/>
        </a:spcAft>
        <a:defRPr sz="4400">
          <a:solidFill>
            <a:schemeClr val="tx2"/>
          </a:solidFill>
          <a:latin typeface="Franklin Gothic Medium" panose="020B0603020102020204" pitchFamily="34" charset="0"/>
        </a:defRPr>
      </a:lvl6pPr>
      <a:lvl7pPr marL="914400" algn="l" defTabSz="457200" rtl="0" fontAlgn="base">
        <a:spcBef>
          <a:spcPct val="0"/>
        </a:spcBef>
        <a:spcAft>
          <a:spcPct val="0"/>
        </a:spcAft>
        <a:defRPr sz="4400">
          <a:solidFill>
            <a:schemeClr val="tx2"/>
          </a:solidFill>
          <a:latin typeface="Franklin Gothic Medium" panose="020B0603020102020204" pitchFamily="34" charset="0"/>
        </a:defRPr>
      </a:lvl7pPr>
      <a:lvl8pPr marL="1371600" algn="l" defTabSz="457200" rtl="0" fontAlgn="base">
        <a:spcBef>
          <a:spcPct val="0"/>
        </a:spcBef>
        <a:spcAft>
          <a:spcPct val="0"/>
        </a:spcAft>
        <a:defRPr sz="4400">
          <a:solidFill>
            <a:schemeClr val="tx2"/>
          </a:solidFill>
          <a:latin typeface="Franklin Gothic Medium" panose="020B0603020102020204" pitchFamily="34" charset="0"/>
        </a:defRPr>
      </a:lvl8pPr>
      <a:lvl9pPr marL="1828800" algn="l" defTabSz="457200" rtl="0" fontAlgn="base">
        <a:spcBef>
          <a:spcPct val="0"/>
        </a:spcBef>
        <a:spcAft>
          <a:spcPct val="0"/>
        </a:spcAft>
        <a:defRPr sz="4400">
          <a:solidFill>
            <a:schemeClr val="tx2"/>
          </a:solidFill>
          <a:latin typeface="Franklin Gothic Medium" panose="020B0603020102020204" pitchFamily="34" charset="0"/>
        </a:defRPr>
      </a:lvl9pPr>
    </p:titleStyle>
    <p:bodyStyle>
      <a:lvl1pPr marL="342900" indent="-342900" algn="l" defTabSz="457200" rtl="0" fontAlgn="base">
        <a:spcBef>
          <a:spcPct val="20000"/>
        </a:spcBef>
        <a:spcAft>
          <a:spcPct val="0"/>
        </a:spcAft>
        <a:buClr>
          <a:srgbClr val="851619"/>
        </a:buClr>
        <a:buFont typeface="Arial" panose="020B0604020202020204" pitchFamily="34" charset="0"/>
        <a:buChar char="•"/>
        <a:defRPr sz="3200" b="1" kern="1200">
          <a:solidFill>
            <a:schemeClr val="tx1"/>
          </a:solidFill>
          <a:latin typeface="+mn-lt"/>
          <a:ea typeface="+mn-ea"/>
          <a:cs typeface="+mn-cs"/>
        </a:defRPr>
      </a:lvl1pPr>
      <a:lvl2pPr marL="742950" indent="-285750" algn="l" defTabSz="457200" rtl="0" fontAlgn="base">
        <a:spcBef>
          <a:spcPct val="20000"/>
        </a:spcBef>
        <a:spcAft>
          <a:spcPct val="0"/>
        </a:spcAft>
        <a:buClr>
          <a:srgbClr val="851619"/>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Clr>
          <a:srgbClr val="851619"/>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Clr>
          <a:srgbClr val="851619"/>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Clr>
          <a:srgbClr val="851619"/>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vimeo.com/93257547"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e.wikipedia.org/wiki/IEEE_802.11" TargetMode="External"/><Relationship Id="rId2" Type="http://schemas.openxmlformats.org/officeDocument/2006/relationships/hyperlink" Target="https://en.wikipedia.org/wiki/Wireless_security" TargetMode="External"/><Relationship Id="rId1" Type="http://schemas.openxmlformats.org/officeDocument/2006/relationships/slideLayout" Target="../slideLayouts/slideLayout3.xml"/><Relationship Id="rId5" Type="http://schemas.openxmlformats.org/officeDocument/2006/relationships/hyperlink" Target="https://en.wikipedia.org/wiki/Extensible_Authentication_Protocol%3c" TargetMode="External"/><Relationship Id="rId4" Type="http://schemas.openxmlformats.org/officeDocument/2006/relationships/hyperlink" Target="https://en.wikipedia.org/wiki/Orthogonal_frequency-division_multiplexin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slideshare.net/AirTightWIPS/80211w-is-ratified-so-what-does-it-mean-for-your-wlan" TargetMode="External"/><Relationship Id="rId2" Type="http://schemas.openxmlformats.org/officeDocument/2006/relationships/hyperlink" Target="https://www.youtube.com/watch?v=qsmYD_6AeIU" TargetMode="External"/><Relationship Id="rId1" Type="http://schemas.openxmlformats.org/officeDocument/2006/relationships/slideLayout" Target="../slideLayouts/slideLayout3.xml"/><Relationship Id="rId6" Type="http://schemas.openxmlformats.org/officeDocument/2006/relationships/hyperlink" Target="https://www.youtube.com/watch?v=PHoLD91qE5A" TargetMode="External"/><Relationship Id="rId5" Type="http://schemas.openxmlformats.org/officeDocument/2006/relationships/hyperlink" Target="https://www.slideshare.net/oded1233/80211p?next_slideshow=1" TargetMode="External"/><Relationship Id="rId4" Type="http://schemas.openxmlformats.org/officeDocument/2006/relationships/hyperlink" Target="https://www.slideshare.net/wildpackets/80211-2012-updat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87109"/>
            <a:ext cx="8893872" cy="1939657"/>
          </a:xfrm>
        </p:spPr>
        <p:txBody>
          <a:bodyPr/>
          <a:lstStyle/>
          <a:p>
            <a:pPr fontAlgn="auto">
              <a:spcAft>
                <a:spcPts val="0"/>
              </a:spcAft>
              <a:defRPr/>
            </a:pPr>
            <a:r>
              <a:rPr lang="en-US" sz="3600" dirty="0"/>
              <a:t>Domain 4</a:t>
            </a:r>
            <a:br>
              <a:rPr lang="en-US" sz="3600" dirty="0"/>
            </a:br>
            <a:r>
              <a:rPr lang="en-US" sz="3600" dirty="0"/>
              <a:t>Communication and Network Security </a:t>
            </a:r>
            <a:br>
              <a:rPr lang="en-US" sz="3600" dirty="0"/>
            </a:br>
            <a:br>
              <a:rPr lang="en-US" sz="3600" dirty="0"/>
            </a:br>
            <a:br>
              <a:rPr lang="en-US" sz="3600" dirty="0"/>
            </a:br>
            <a:r>
              <a:rPr lang="en-US" sz="3600" dirty="0"/>
              <a:t>              Wireless security</a:t>
            </a:r>
            <a:br>
              <a:rPr lang="en-US" sz="3600" dirty="0"/>
            </a:br>
            <a:br>
              <a:rPr lang="en-US" sz="3600" dirty="0"/>
            </a:br>
            <a:br>
              <a:rPr lang="en-US" sz="3600" dirty="0"/>
            </a:br>
            <a:r>
              <a:rPr lang="en-US" sz="2800" dirty="0"/>
              <a:t>Lunch &amp; Learn </a:t>
            </a:r>
            <a:br>
              <a:rPr lang="en-US" sz="2800" dirty="0"/>
            </a:br>
            <a:r>
              <a:rPr lang="en-US" sz="2800" dirty="0"/>
              <a:t>ISC2 Chapter – US military Wiesbaden </a:t>
            </a:r>
            <a:br>
              <a:rPr lang="en-US" sz="2800" dirty="0"/>
            </a:br>
            <a:br>
              <a:rPr lang="en-US" sz="2800" dirty="0"/>
            </a:br>
            <a:r>
              <a:rPr lang="en-US" sz="2800" b="0" dirty="0"/>
              <a:t>Ingo Rosenbaum  </a:t>
            </a:r>
          </a:p>
        </p:txBody>
      </p:sp>
    </p:spTree>
    <p:extLst>
      <p:ext uri="{BB962C8B-B14F-4D97-AF65-F5344CB8AC3E}">
        <p14:creationId xmlns:p14="http://schemas.microsoft.com/office/powerpoint/2010/main" val="3984429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DA05F-B78E-4639-A6DD-AF942715704D}"/>
              </a:ext>
            </a:extLst>
          </p:cNvPr>
          <p:cNvSpPr>
            <a:spLocks noGrp="1"/>
          </p:cNvSpPr>
          <p:nvPr>
            <p:ph type="title"/>
          </p:nvPr>
        </p:nvSpPr>
        <p:spPr/>
        <p:txBody>
          <a:bodyPr>
            <a:normAutofit/>
          </a:bodyPr>
          <a:lstStyle/>
          <a:p>
            <a:r>
              <a:rPr lang="de-DE" sz="4000" dirty="0"/>
              <a:t>WI-FI </a:t>
            </a:r>
            <a:r>
              <a:rPr lang="de-DE" sz="4000" dirty="0" err="1"/>
              <a:t>History</a:t>
            </a:r>
            <a:r>
              <a:rPr lang="de-DE" sz="4000" dirty="0"/>
              <a:t>										 3/3</a:t>
            </a:r>
          </a:p>
        </p:txBody>
      </p:sp>
      <p:sp>
        <p:nvSpPr>
          <p:cNvPr id="5" name="Rechteck 4">
            <a:extLst>
              <a:ext uri="{FF2B5EF4-FFF2-40B4-BE49-F238E27FC236}">
                <a16:creationId xmlns:a16="http://schemas.microsoft.com/office/drawing/2014/main" id="{79DC9704-1BE0-423A-8AE9-CB0337A6B01B}"/>
              </a:ext>
            </a:extLst>
          </p:cNvPr>
          <p:cNvSpPr/>
          <p:nvPr/>
        </p:nvSpPr>
        <p:spPr>
          <a:xfrm>
            <a:off x="520262" y="1441600"/>
            <a:ext cx="7788166" cy="5841599"/>
          </a:xfrm>
          <a:prstGeom prst="rect">
            <a:avLst/>
          </a:prstGeom>
        </p:spPr>
        <p:txBody>
          <a:bodyPr wrap="square">
            <a:spAutoFit/>
          </a:bodyPr>
          <a:lstStyle/>
          <a:p>
            <a:pPr marL="228600" lvl="0" indent="-228600" defTabSz="457200" fontAlgn="base">
              <a:spcBef>
                <a:spcPct val="20000"/>
              </a:spcBef>
              <a:spcAft>
                <a:spcPct val="0"/>
              </a:spcAft>
              <a:buClr>
                <a:srgbClr val="007054"/>
              </a:buClr>
              <a:buFont typeface="Arial" panose="020B0604020202020204" pitchFamily="34" charset="0"/>
              <a:buChar char="•"/>
            </a:pPr>
            <a:r>
              <a:rPr lang="de-DE" sz="2800" dirty="0">
                <a:solidFill>
                  <a:prstClr val="black"/>
                </a:solidFill>
              </a:rPr>
              <a:t>IEEE 802.11ac – </a:t>
            </a:r>
            <a:r>
              <a:rPr lang="de-DE" sz="2800" dirty="0" err="1">
                <a:solidFill>
                  <a:prstClr val="black"/>
                </a:solidFill>
              </a:rPr>
              <a:t>December</a:t>
            </a:r>
            <a:r>
              <a:rPr lang="de-DE" sz="2800" dirty="0">
                <a:solidFill>
                  <a:prstClr val="black"/>
                </a:solidFill>
              </a:rPr>
              <a:t> 2013</a:t>
            </a: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a:solidFill>
                  <a:prstClr val="black"/>
                </a:solidFill>
              </a:rPr>
              <a:t>5GHz </a:t>
            </a:r>
            <a:r>
              <a:rPr lang="de-DE" sz="2400" dirty="0" err="1">
                <a:solidFill>
                  <a:prstClr val="black"/>
                </a:solidFill>
              </a:rPr>
              <a:t>only</a:t>
            </a:r>
            <a:r>
              <a:rPr lang="de-DE" sz="2400" dirty="0">
                <a:solidFill>
                  <a:prstClr val="black"/>
                </a:solidFill>
              </a:rPr>
              <a:t>, New Concept </a:t>
            </a:r>
            <a:r>
              <a:rPr lang="de-DE" sz="2400" dirty="0" err="1">
                <a:solidFill>
                  <a:prstClr val="black"/>
                </a:solidFill>
              </a:rPr>
              <a:t>of</a:t>
            </a:r>
            <a:r>
              <a:rPr lang="de-DE" sz="2400" dirty="0">
                <a:solidFill>
                  <a:prstClr val="black"/>
                </a:solidFill>
              </a:rPr>
              <a:t> „WAVE“ </a:t>
            </a:r>
            <a:r>
              <a:rPr lang="de-DE" sz="2400" dirty="0" err="1">
                <a:solidFill>
                  <a:prstClr val="black"/>
                </a:solidFill>
              </a:rPr>
              <a:t>means</a:t>
            </a:r>
            <a:r>
              <a:rPr lang="de-DE" sz="2400" dirty="0">
                <a:solidFill>
                  <a:prstClr val="black"/>
                </a:solidFill>
              </a:rPr>
              <a:t> </a:t>
            </a:r>
            <a:r>
              <a:rPr lang="de-DE" sz="2400" dirty="0" err="1">
                <a:solidFill>
                  <a:prstClr val="black"/>
                </a:solidFill>
              </a:rPr>
              <a:t>new</a:t>
            </a:r>
            <a:r>
              <a:rPr lang="de-DE" sz="2400" dirty="0">
                <a:solidFill>
                  <a:prstClr val="black"/>
                </a:solidFill>
              </a:rPr>
              <a:t> </a:t>
            </a:r>
            <a:r>
              <a:rPr lang="de-DE" sz="2400" dirty="0" err="1">
                <a:solidFill>
                  <a:prstClr val="black"/>
                </a:solidFill>
              </a:rPr>
              <a:t>standards</a:t>
            </a:r>
            <a:r>
              <a:rPr lang="de-DE" sz="2400" dirty="0">
                <a:solidFill>
                  <a:prstClr val="black"/>
                </a:solidFill>
              </a:rPr>
              <a:t> and Technology </a:t>
            </a:r>
            <a:r>
              <a:rPr lang="de-DE" sz="2400" dirty="0" err="1">
                <a:solidFill>
                  <a:prstClr val="black"/>
                </a:solidFill>
              </a:rPr>
              <a:t>implementation</a:t>
            </a:r>
            <a:r>
              <a:rPr lang="de-DE" sz="2400" dirty="0">
                <a:solidFill>
                  <a:prstClr val="black"/>
                </a:solidFill>
              </a:rPr>
              <a:t> -&gt; </a:t>
            </a:r>
            <a:r>
              <a:rPr lang="de-DE" sz="2400" dirty="0" err="1">
                <a:solidFill>
                  <a:prstClr val="black"/>
                </a:solidFill>
              </a:rPr>
              <a:t>Bandwith</a:t>
            </a:r>
            <a:r>
              <a:rPr lang="de-DE" sz="2400" dirty="0">
                <a:solidFill>
                  <a:prstClr val="black"/>
                </a:solidFill>
              </a:rPr>
              <a:t> </a:t>
            </a:r>
            <a:r>
              <a:rPr lang="de-DE" sz="2400" dirty="0" err="1">
                <a:solidFill>
                  <a:prstClr val="black"/>
                </a:solidFill>
              </a:rPr>
              <a:t>up</a:t>
            </a:r>
            <a:r>
              <a:rPr lang="de-DE" sz="2400" dirty="0">
                <a:solidFill>
                  <a:prstClr val="black"/>
                </a:solidFill>
              </a:rPr>
              <a:t> </a:t>
            </a:r>
            <a:r>
              <a:rPr lang="de-DE" sz="2400" dirty="0" err="1">
                <a:solidFill>
                  <a:prstClr val="black"/>
                </a:solidFill>
              </a:rPr>
              <a:t>to</a:t>
            </a:r>
            <a:r>
              <a:rPr lang="de-DE" sz="2400" dirty="0">
                <a:solidFill>
                  <a:prstClr val="black"/>
                </a:solidFill>
              </a:rPr>
              <a:t> 3,4GBit/s</a:t>
            </a: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a:solidFill>
                  <a:prstClr val="black"/>
                </a:solidFill>
              </a:rPr>
              <a:t>WAVE 2 –Multi-User MIMO – MU-MIMO</a:t>
            </a: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err="1">
                <a:solidFill>
                  <a:prstClr val="black"/>
                </a:solidFill>
              </a:rPr>
              <a:t>Beamforming</a:t>
            </a:r>
            <a:r>
              <a:rPr lang="de-DE" sz="2400" dirty="0">
                <a:solidFill>
                  <a:prstClr val="black"/>
                </a:solidFill>
              </a:rPr>
              <a:t> </a:t>
            </a:r>
          </a:p>
          <a:p>
            <a:pPr marL="577850" lvl="1" indent="-282575" defTabSz="457200" fontAlgn="base">
              <a:spcBef>
                <a:spcPct val="20000"/>
              </a:spcBef>
              <a:spcAft>
                <a:spcPct val="0"/>
              </a:spcAft>
              <a:buClr>
                <a:srgbClr val="007054"/>
              </a:buClr>
              <a:buFont typeface="Arial" panose="020B0604020202020204" pitchFamily="34" charset="0"/>
              <a:buChar char="–"/>
            </a:pPr>
            <a:endParaRPr lang="de-DE" sz="2400" dirty="0">
              <a:solidFill>
                <a:prstClr val="black"/>
              </a:solidFill>
            </a:endParaRPr>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a:solidFill>
                  <a:prstClr val="black"/>
                </a:solidFill>
              </a:rPr>
              <a:t>IEEE 802.11ax– </a:t>
            </a:r>
            <a:r>
              <a:rPr lang="de-DE" sz="2800" dirty="0" err="1">
                <a:solidFill>
                  <a:prstClr val="black"/>
                </a:solidFill>
              </a:rPr>
              <a:t>January</a:t>
            </a:r>
            <a:r>
              <a:rPr lang="de-DE" sz="2800" dirty="0">
                <a:solidFill>
                  <a:prstClr val="black"/>
                </a:solidFill>
              </a:rPr>
              <a:t> 2020</a:t>
            </a: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a:solidFill>
                  <a:prstClr val="black"/>
                </a:solidFill>
              </a:rPr>
              <a:t>Wi-Fi 6 – 5GHz, </a:t>
            </a:r>
            <a:r>
              <a:rPr lang="de-DE" sz="2400" dirty="0" err="1">
                <a:solidFill>
                  <a:prstClr val="black"/>
                </a:solidFill>
              </a:rPr>
              <a:t>up</a:t>
            </a:r>
            <a:r>
              <a:rPr lang="de-DE" sz="2400" dirty="0">
                <a:solidFill>
                  <a:prstClr val="black"/>
                </a:solidFill>
              </a:rPr>
              <a:t> </a:t>
            </a:r>
            <a:r>
              <a:rPr lang="de-DE" sz="2400" dirty="0" err="1">
                <a:solidFill>
                  <a:prstClr val="black"/>
                </a:solidFill>
              </a:rPr>
              <a:t>to</a:t>
            </a:r>
            <a:r>
              <a:rPr lang="de-DE" sz="2400" dirty="0">
                <a:solidFill>
                  <a:prstClr val="black"/>
                </a:solidFill>
              </a:rPr>
              <a:t> 4,8Gbit/s 8x8 OFDMA</a:t>
            </a: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err="1">
                <a:solidFill>
                  <a:prstClr val="black"/>
                </a:solidFill>
              </a:rPr>
              <a:t>Backwardcompatible</a:t>
            </a:r>
            <a:r>
              <a:rPr lang="de-DE" sz="2400" dirty="0">
                <a:solidFill>
                  <a:prstClr val="black"/>
                </a:solidFill>
              </a:rPr>
              <a:t> </a:t>
            </a:r>
            <a:r>
              <a:rPr lang="de-DE" sz="2400" dirty="0" err="1">
                <a:solidFill>
                  <a:prstClr val="black"/>
                </a:solidFill>
              </a:rPr>
              <a:t>to</a:t>
            </a:r>
            <a:r>
              <a:rPr lang="de-DE" sz="2400" dirty="0">
                <a:solidFill>
                  <a:prstClr val="black"/>
                </a:solidFill>
              </a:rPr>
              <a:t> </a:t>
            </a:r>
            <a:r>
              <a:rPr lang="de-DE" sz="2400" dirty="0" err="1">
                <a:solidFill>
                  <a:prstClr val="black"/>
                </a:solidFill>
              </a:rPr>
              <a:t>older</a:t>
            </a:r>
            <a:r>
              <a:rPr lang="de-DE" sz="2400" dirty="0">
                <a:solidFill>
                  <a:prstClr val="black"/>
                </a:solidFill>
              </a:rPr>
              <a:t> </a:t>
            </a:r>
            <a:r>
              <a:rPr lang="de-DE" sz="2400" dirty="0" err="1">
                <a:solidFill>
                  <a:prstClr val="black"/>
                </a:solidFill>
              </a:rPr>
              <a:t>standards</a:t>
            </a:r>
            <a:r>
              <a:rPr lang="de-DE" sz="2400" dirty="0">
                <a:solidFill>
                  <a:prstClr val="black"/>
                </a:solidFill>
              </a:rPr>
              <a:t> </a:t>
            </a:r>
            <a:r>
              <a:rPr lang="de-DE" sz="2400" dirty="0" err="1">
                <a:solidFill>
                  <a:prstClr val="black"/>
                </a:solidFill>
              </a:rPr>
              <a:t>a,b,g,n,ac</a:t>
            </a:r>
            <a:endParaRPr lang="de-DE" sz="2400" dirty="0">
              <a:solidFill>
                <a:prstClr val="black"/>
              </a:solidFill>
            </a:endParaRPr>
          </a:p>
          <a:p>
            <a:pPr marL="577850" lvl="1" indent="-282575" defTabSz="457200" fontAlgn="base">
              <a:spcBef>
                <a:spcPct val="20000"/>
              </a:spcBef>
              <a:spcAft>
                <a:spcPct val="0"/>
              </a:spcAft>
              <a:buClr>
                <a:srgbClr val="007054"/>
              </a:buClr>
              <a:buFont typeface="Arial" panose="020B0604020202020204" pitchFamily="34" charset="0"/>
              <a:buChar char="–"/>
            </a:pPr>
            <a:r>
              <a:rPr lang="de-DE" sz="2400" dirty="0">
                <a:solidFill>
                  <a:prstClr val="black"/>
                </a:solidFill>
              </a:rPr>
              <a:t>IoT </a:t>
            </a:r>
            <a:r>
              <a:rPr lang="de-DE" sz="2400" dirty="0" err="1">
                <a:solidFill>
                  <a:prstClr val="black"/>
                </a:solidFill>
              </a:rPr>
              <a:t>applications</a:t>
            </a:r>
            <a:endParaRPr lang="de-DE" sz="2400" dirty="0">
              <a:solidFill>
                <a:prstClr val="black"/>
              </a:solidFill>
            </a:endParaRPr>
          </a:p>
          <a:p>
            <a:pPr marL="577850" lvl="1" indent="-282575" defTabSz="457200" fontAlgn="base">
              <a:spcBef>
                <a:spcPct val="20000"/>
              </a:spcBef>
              <a:spcAft>
                <a:spcPct val="0"/>
              </a:spcAft>
              <a:buClr>
                <a:srgbClr val="007054"/>
              </a:buClr>
              <a:buFont typeface="Arial" panose="020B0604020202020204" pitchFamily="34" charset="0"/>
              <a:buChar char="–"/>
            </a:pPr>
            <a:endParaRPr lang="de-DE" sz="2400" dirty="0">
              <a:solidFill>
                <a:prstClr val="black"/>
              </a:solidFill>
            </a:endParaRPr>
          </a:p>
          <a:p>
            <a:pPr lvl="1" defTabSz="457200" fontAlgn="base">
              <a:spcBef>
                <a:spcPct val="20000"/>
              </a:spcBef>
              <a:spcAft>
                <a:spcPct val="0"/>
              </a:spcAft>
              <a:buClr>
                <a:srgbClr val="007054"/>
              </a:buClr>
            </a:pPr>
            <a:endParaRPr lang="de-DE" sz="2800" dirty="0">
              <a:solidFill>
                <a:prstClr val="black"/>
              </a:solidFill>
            </a:endParaRPr>
          </a:p>
        </p:txBody>
      </p:sp>
    </p:spTree>
    <p:extLst>
      <p:ext uri="{BB962C8B-B14F-4D97-AF65-F5344CB8AC3E}">
        <p14:creationId xmlns:p14="http://schemas.microsoft.com/office/powerpoint/2010/main" val="27460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2A0D7-2225-495C-B2DA-009D6C48B18A}"/>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lnSpc>
                <a:spcPct val="90000"/>
              </a:lnSpc>
            </a:pPr>
            <a:r>
              <a:rPr lang="en-US" sz="4000" dirty="0"/>
              <a:t>Additional Standards</a:t>
            </a:r>
          </a:p>
        </p:txBody>
      </p:sp>
      <p:sp>
        <p:nvSpPr>
          <p:cNvPr id="4" name="Inhaltsplatzhalter 3">
            <a:extLst>
              <a:ext uri="{FF2B5EF4-FFF2-40B4-BE49-F238E27FC236}">
                <a16:creationId xmlns:a16="http://schemas.microsoft.com/office/drawing/2014/main" id="{952F8D03-AA5B-498F-97DC-2601FF20F228}"/>
              </a:ext>
            </a:extLst>
          </p:cNvPr>
          <p:cNvSpPr>
            <a:spLocks noGrp="1"/>
          </p:cNvSpPr>
          <p:nvPr>
            <p:ph sz="half" idx="1"/>
          </p:nvPr>
        </p:nvSpPr>
        <p:spPr/>
        <p:txBody>
          <a:bodyPr/>
          <a:lstStyle/>
          <a:p>
            <a:r>
              <a:rPr lang="de-DE" dirty="0"/>
              <a:t>IEEE 802.15 – Bluetooth WPAN 2,4GHz, max. 100mW -&gt; 5-20m Range</a:t>
            </a:r>
          </a:p>
          <a:p>
            <a:endParaRPr lang="de-DE" dirty="0"/>
          </a:p>
          <a:p>
            <a:r>
              <a:rPr lang="de-DE" dirty="0"/>
              <a:t>IEEE 802.15.4 – ZigBee Smart Home</a:t>
            </a:r>
          </a:p>
          <a:p>
            <a:endParaRPr lang="de-DE" dirty="0"/>
          </a:p>
          <a:p>
            <a:r>
              <a:rPr lang="de-DE" dirty="0"/>
              <a:t>IEEE 802.16 – </a:t>
            </a:r>
            <a:r>
              <a:rPr lang="de-DE" dirty="0" err="1"/>
              <a:t>WiMax</a:t>
            </a:r>
            <a:r>
              <a:rPr lang="de-DE" dirty="0"/>
              <a:t> – WAN–Wi-Fi</a:t>
            </a:r>
          </a:p>
          <a:p>
            <a:pPr lvl="1"/>
            <a:r>
              <a:rPr lang="de-DE" dirty="0" err="1"/>
              <a:t>Frequency</a:t>
            </a:r>
            <a:r>
              <a:rPr lang="de-DE" dirty="0"/>
              <a:t> Range: 2-66 GHz </a:t>
            </a:r>
            <a:r>
              <a:rPr lang="de-DE" dirty="0" err="1"/>
              <a:t>up</a:t>
            </a:r>
            <a:r>
              <a:rPr lang="de-DE" dirty="0"/>
              <a:t> </a:t>
            </a:r>
            <a:r>
              <a:rPr lang="de-DE" dirty="0" err="1"/>
              <a:t>to</a:t>
            </a:r>
            <a:r>
              <a:rPr lang="de-DE" dirty="0"/>
              <a:t> 1GBit/s </a:t>
            </a:r>
          </a:p>
          <a:p>
            <a:pPr lvl="1"/>
            <a:r>
              <a:rPr lang="de-DE" dirty="0"/>
              <a:t>Max. </a:t>
            </a:r>
            <a:r>
              <a:rPr lang="de-DE" dirty="0" err="1"/>
              <a:t>Transmitpower</a:t>
            </a:r>
            <a:r>
              <a:rPr lang="de-DE" dirty="0"/>
              <a:t>: 30W</a:t>
            </a:r>
          </a:p>
          <a:p>
            <a:pPr lvl="1"/>
            <a:r>
              <a:rPr lang="de-DE" dirty="0"/>
              <a:t>Operational Range: </a:t>
            </a:r>
            <a:r>
              <a:rPr lang="de-DE" dirty="0" err="1"/>
              <a:t>up</a:t>
            </a:r>
            <a:r>
              <a:rPr lang="de-DE" dirty="0"/>
              <a:t> </a:t>
            </a:r>
            <a:r>
              <a:rPr lang="de-DE" dirty="0" err="1"/>
              <a:t>to</a:t>
            </a:r>
            <a:r>
              <a:rPr lang="de-DE" dirty="0"/>
              <a:t> 50km</a:t>
            </a:r>
          </a:p>
        </p:txBody>
      </p:sp>
    </p:spTree>
    <p:extLst>
      <p:ext uri="{BB962C8B-B14F-4D97-AF65-F5344CB8AC3E}">
        <p14:creationId xmlns:p14="http://schemas.microsoft.com/office/powerpoint/2010/main" val="219723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039D0-FD99-4EB9-89EB-7B741FCA0F66}"/>
              </a:ext>
            </a:extLst>
          </p:cNvPr>
          <p:cNvSpPr>
            <a:spLocks noGrp="1"/>
          </p:cNvSpPr>
          <p:nvPr>
            <p:ph type="title"/>
          </p:nvPr>
        </p:nvSpPr>
        <p:spPr/>
        <p:txBody>
          <a:bodyPr/>
          <a:lstStyle/>
          <a:p>
            <a:r>
              <a:rPr lang="de-DE" dirty="0"/>
              <a:t>IEEE 802.11w </a:t>
            </a:r>
          </a:p>
        </p:txBody>
      </p:sp>
      <p:sp>
        <p:nvSpPr>
          <p:cNvPr id="3" name="Inhaltsplatzhalter 2">
            <a:extLst>
              <a:ext uri="{FF2B5EF4-FFF2-40B4-BE49-F238E27FC236}">
                <a16:creationId xmlns:a16="http://schemas.microsoft.com/office/drawing/2014/main" id="{78892CF9-4D2D-41F3-A66F-5B244A90EFC7}"/>
              </a:ext>
            </a:extLst>
          </p:cNvPr>
          <p:cNvSpPr>
            <a:spLocks noGrp="1"/>
          </p:cNvSpPr>
          <p:nvPr>
            <p:ph sz="half" idx="1"/>
          </p:nvPr>
        </p:nvSpPr>
        <p:spPr>
          <a:xfrm>
            <a:off x="-1" y="1600201"/>
            <a:ext cx="9065941" cy="4353560"/>
          </a:xfrm>
        </p:spPr>
        <p:txBody>
          <a:bodyPr/>
          <a:lstStyle/>
          <a:p>
            <a:r>
              <a:rPr lang="de-DE" dirty="0"/>
              <a:t>IEEE 802.11w -&gt; </a:t>
            </a:r>
            <a:r>
              <a:rPr lang="de-DE" dirty="0" err="1"/>
              <a:t>Protected</a:t>
            </a:r>
            <a:r>
              <a:rPr lang="de-DE" dirty="0"/>
              <a:t> Management Frame (2009)</a:t>
            </a:r>
          </a:p>
          <a:p>
            <a:r>
              <a:rPr lang="de-DE" dirty="0"/>
              <a:t>Concept </a:t>
            </a:r>
            <a:r>
              <a:rPr lang="de-DE" dirty="0" err="1"/>
              <a:t>for</a:t>
            </a:r>
            <a:r>
              <a:rPr lang="de-DE" dirty="0"/>
              <a:t> </a:t>
            </a:r>
            <a:r>
              <a:rPr lang="de-DE" dirty="0" err="1"/>
              <a:t>encrypted</a:t>
            </a:r>
            <a:r>
              <a:rPr lang="de-DE" dirty="0"/>
              <a:t> and </a:t>
            </a:r>
            <a:r>
              <a:rPr lang="de-DE" dirty="0" err="1"/>
              <a:t>cleartext</a:t>
            </a:r>
            <a:r>
              <a:rPr lang="de-DE" dirty="0"/>
              <a:t> </a:t>
            </a:r>
            <a:r>
              <a:rPr lang="de-DE" dirty="0" err="1"/>
              <a:t>management</a:t>
            </a:r>
            <a:r>
              <a:rPr lang="de-DE" dirty="0"/>
              <a:t> </a:t>
            </a:r>
            <a:r>
              <a:rPr lang="de-DE" dirty="0" err="1"/>
              <a:t>exchange</a:t>
            </a:r>
            <a:r>
              <a:rPr lang="de-DE" dirty="0"/>
              <a:t> </a:t>
            </a:r>
            <a:r>
              <a:rPr lang="de-DE" dirty="0" err="1"/>
              <a:t>frames</a:t>
            </a:r>
            <a:r>
              <a:rPr lang="de-DE" dirty="0"/>
              <a:t> </a:t>
            </a:r>
            <a:r>
              <a:rPr lang="de-DE" dirty="0" err="1"/>
              <a:t>between</a:t>
            </a:r>
            <a:r>
              <a:rPr lang="de-DE" dirty="0"/>
              <a:t> STA and AP</a:t>
            </a:r>
          </a:p>
          <a:p>
            <a:r>
              <a:rPr lang="de-DE" b="1" dirty="0" err="1"/>
              <a:t>Encrypted</a:t>
            </a:r>
            <a:r>
              <a:rPr lang="de-DE" b="1" dirty="0"/>
              <a:t> PMF:</a:t>
            </a:r>
          </a:p>
          <a:p>
            <a:pPr lvl="1"/>
            <a:r>
              <a:rPr lang="de-DE" dirty="0" err="1"/>
              <a:t>Disassociation</a:t>
            </a:r>
            <a:endParaRPr lang="de-DE" dirty="0"/>
          </a:p>
          <a:p>
            <a:pPr lvl="1"/>
            <a:r>
              <a:rPr lang="de-DE" dirty="0" err="1"/>
              <a:t>Deauthentication</a:t>
            </a:r>
            <a:r>
              <a:rPr lang="de-DE" dirty="0"/>
              <a:t> </a:t>
            </a:r>
          </a:p>
          <a:p>
            <a:pPr marL="631825" lvl="2" indent="0">
              <a:buNone/>
            </a:pPr>
            <a:r>
              <a:rPr lang="de-DE" dirty="0"/>
              <a:t>Both </a:t>
            </a:r>
            <a:r>
              <a:rPr lang="de-DE" dirty="0" err="1"/>
              <a:t>execute</a:t>
            </a:r>
            <a:r>
              <a:rPr lang="de-DE" dirty="0"/>
              <a:t> </a:t>
            </a:r>
            <a:r>
              <a:rPr lang="de-DE" dirty="0" err="1"/>
              <a:t>the</a:t>
            </a:r>
            <a:r>
              <a:rPr lang="de-DE" dirty="0"/>
              <a:t> </a:t>
            </a:r>
            <a:r>
              <a:rPr lang="de-DE" dirty="0" err="1"/>
              <a:t>termination</a:t>
            </a:r>
            <a:r>
              <a:rPr lang="de-DE" dirty="0"/>
              <a:t> </a:t>
            </a:r>
            <a:r>
              <a:rPr lang="de-DE" dirty="0" err="1"/>
              <a:t>of</a:t>
            </a:r>
            <a:r>
              <a:rPr lang="de-DE" dirty="0"/>
              <a:t> a </a:t>
            </a:r>
            <a:r>
              <a:rPr lang="de-DE" dirty="0" err="1"/>
              <a:t>connection</a:t>
            </a:r>
            <a:r>
              <a:rPr lang="de-DE" dirty="0"/>
              <a:t>:</a:t>
            </a:r>
          </a:p>
          <a:p>
            <a:pPr lvl="1"/>
            <a:r>
              <a:rPr lang="de-DE" dirty="0"/>
              <a:t>Action-Frames (e.g. Channel Switch </a:t>
            </a:r>
            <a:r>
              <a:rPr lang="de-DE" dirty="0" err="1"/>
              <a:t>Announcement</a:t>
            </a:r>
            <a:r>
              <a:rPr lang="de-DE" dirty="0"/>
              <a:t>)</a:t>
            </a:r>
          </a:p>
          <a:p>
            <a:pPr lvl="1"/>
            <a:r>
              <a:rPr lang="de-DE" dirty="0"/>
              <a:t>802.11k-Frames ( Radio Measurement Action </a:t>
            </a:r>
            <a:r>
              <a:rPr lang="de-DE" dirty="0" err="1"/>
              <a:t>for</a:t>
            </a:r>
            <a:r>
              <a:rPr lang="de-DE" dirty="0"/>
              <a:t> Infrastructure BSS)</a:t>
            </a:r>
          </a:p>
        </p:txBody>
      </p:sp>
    </p:spTree>
    <p:extLst>
      <p:ext uri="{BB962C8B-B14F-4D97-AF65-F5344CB8AC3E}">
        <p14:creationId xmlns:p14="http://schemas.microsoft.com/office/powerpoint/2010/main" val="41486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039D0-FD99-4EB9-89EB-7B741FCA0F66}"/>
              </a:ext>
            </a:extLst>
          </p:cNvPr>
          <p:cNvSpPr>
            <a:spLocks noGrp="1"/>
          </p:cNvSpPr>
          <p:nvPr>
            <p:ph type="title"/>
          </p:nvPr>
        </p:nvSpPr>
        <p:spPr/>
        <p:txBody>
          <a:bodyPr/>
          <a:lstStyle/>
          <a:p>
            <a:r>
              <a:rPr lang="de-DE" dirty="0"/>
              <a:t>IEEE 802.11w </a:t>
            </a:r>
          </a:p>
        </p:txBody>
      </p:sp>
      <p:sp>
        <p:nvSpPr>
          <p:cNvPr id="3" name="Inhaltsplatzhalter 2">
            <a:extLst>
              <a:ext uri="{FF2B5EF4-FFF2-40B4-BE49-F238E27FC236}">
                <a16:creationId xmlns:a16="http://schemas.microsoft.com/office/drawing/2014/main" id="{78892CF9-4D2D-41F3-A66F-5B244A90EFC7}"/>
              </a:ext>
            </a:extLst>
          </p:cNvPr>
          <p:cNvSpPr>
            <a:spLocks noGrp="1"/>
          </p:cNvSpPr>
          <p:nvPr>
            <p:ph sz="half" idx="1"/>
          </p:nvPr>
        </p:nvSpPr>
        <p:spPr>
          <a:xfrm>
            <a:off x="0" y="1464093"/>
            <a:ext cx="9065941" cy="4353560"/>
          </a:xfrm>
        </p:spPr>
        <p:txBody>
          <a:bodyPr/>
          <a:lstStyle/>
          <a:p>
            <a:r>
              <a:rPr lang="de-DE" b="1" dirty="0"/>
              <a:t>Non-</a:t>
            </a:r>
            <a:r>
              <a:rPr lang="de-DE" b="1" dirty="0" err="1"/>
              <a:t>Encrypted</a:t>
            </a:r>
            <a:r>
              <a:rPr lang="de-DE" b="1" dirty="0"/>
              <a:t> PMF:</a:t>
            </a:r>
          </a:p>
          <a:p>
            <a:pPr lvl="1"/>
            <a:r>
              <a:rPr lang="de-DE" dirty="0"/>
              <a:t>Beacon: permanent </a:t>
            </a:r>
            <a:r>
              <a:rPr lang="de-DE" dirty="0" err="1"/>
              <a:t>sending</a:t>
            </a:r>
            <a:r>
              <a:rPr lang="de-DE" dirty="0"/>
              <a:t> SSIDs and </a:t>
            </a:r>
            <a:r>
              <a:rPr lang="de-DE" dirty="0" err="1"/>
              <a:t>status</a:t>
            </a:r>
            <a:r>
              <a:rPr lang="de-DE" dirty="0"/>
              <a:t> </a:t>
            </a:r>
            <a:r>
              <a:rPr lang="de-DE" dirty="0" err="1"/>
              <a:t>frames</a:t>
            </a:r>
            <a:endParaRPr lang="de-DE" dirty="0"/>
          </a:p>
          <a:p>
            <a:pPr lvl="1"/>
            <a:r>
              <a:rPr lang="de-DE" dirty="0"/>
              <a:t>Probe Request and Response: </a:t>
            </a:r>
            <a:r>
              <a:rPr lang="de-DE" dirty="0" err="1"/>
              <a:t>Active</a:t>
            </a:r>
            <a:r>
              <a:rPr lang="de-DE" dirty="0"/>
              <a:t> </a:t>
            </a:r>
            <a:r>
              <a:rPr lang="de-DE" dirty="0" err="1"/>
              <a:t>probing</a:t>
            </a:r>
            <a:r>
              <a:rPr lang="de-DE" dirty="0"/>
              <a:t> </a:t>
            </a:r>
            <a:r>
              <a:rPr lang="de-DE" dirty="0" err="1"/>
              <a:t>frames</a:t>
            </a:r>
            <a:r>
              <a:rPr lang="de-DE" dirty="0"/>
              <a:t> </a:t>
            </a:r>
            <a:r>
              <a:rPr lang="de-DE" dirty="0" err="1"/>
              <a:t>sending</a:t>
            </a:r>
            <a:r>
              <a:rPr lang="de-DE" dirty="0"/>
              <a:t> </a:t>
            </a:r>
            <a:r>
              <a:rPr lang="de-DE" dirty="0" err="1"/>
              <a:t>from</a:t>
            </a:r>
            <a:r>
              <a:rPr lang="de-DE" dirty="0"/>
              <a:t> STA </a:t>
            </a:r>
            <a:r>
              <a:rPr lang="de-DE" dirty="0" err="1"/>
              <a:t>to</a:t>
            </a:r>
            <a:r>
              <a:rPr lang="de-DE" dirty="0"/>
              <a:t> AP </a:t>
            </a:r>
          </a:p>
          <a:p>
            <a:pPr lvl="1"/>
            <a:r>
              <a:rPr lang="de-DE" dirty="0" err="1"/>
              <a:t>Association</a:t>
            </a:r>
            <a:r>
              <a:rPr lang="de-DE" dirty="0"/>
              <a:t> Request and Response: Information </a:t>
            </a:r>
            <a:r>
              <a:rPr lang="de-DE" dirty="0" err="1"/>
              <a:t>exchange</a:t>
            </a:r>
            <a:r>
              <a:rPr lang="de-DE" dirty="0"/>
              <a:t> </a:t>
            </a:r>
            <a:r>
              <a:rPr lang="de-DE" dirty="0" err="1"/>
              <a:t>about</a:t>
            </a:r>
            <a:r>
              <a:rPr lang="de-DE" dirty="0"/>
              <a:t> </a:t>
            </a:r>
            <a:r>
              <a:rPr lang="de-DE" dirty="0" err="1"/>
              <a:t>synchronization</a:t>
            </a:r>
            <a:r>
              <a:rPr lang="de-DE" dirty="0"/>
              <a:t> and </a:t>
            </a:r>
            <a:r>
              <a:rPr lang="de-DE" dirty="0" err="1"/>
              <a:t>datarate</a:t>
            </a:r>
            <a:endParaRPr lang="de-DE" dirty="0"/>
          </a:p>
          <a:p>
            <a:pPr lvl="1"/>
            <a:r>
              <a:rPr lang="de-DE" dirty="0"/>
              <a:t>Re-</a:t>
            </a:r>
            <a:r>
              <a:rPr lang="de-DE" dirty="0" err="1"/>
              <a:t>association</a:t>
            </a:r>
            <a:r>
              <a:rPr lang="de-DE" dirty="0"/>
              <a:t> Request and Response: Information </a:t>
            </a:r>
            <a:r>
              <a:rPr lang="de-DE" dirty="0" err="1"/>
              <a:t>exchange</a:t>
            </a:r>
            <a:r>
              <a:rPr lang="de-DE" dirty="0"/>
              <a:t> </a:t>
            </a:r>
            <a:r>
              <a:rPr lang="de-DE" dirty="0" err="1"/>
              <a:t>about</a:t>
            </a:r>
            <a:r>
              <a:rPr lang="de-DE" dirty="0"/>
              <a:t> </a:t>
            </a:r>
            <a:r>
              <a:rPr lang="de-DE" dirty="0" err="1"/>
              <a:t>better</a:t>
            </a:r>
            <a:r>
              <a:rPr lang="de-DE" dirty="0"/>
              <a:t> AP </a:t>
            </a:r>
            <a:r>
              <a:rPr lang="de-DE" dirty="0" err="1"/>
              <a:t>range</a:t>
            </a:r>
            <a:r>
              <a:rPr lang="de-DE" dirty="0"/>
              <a:t> -&gt;Roaming</a:t>
            </a:r>
          </a:p>
          <a:p>
            <a:pPr lvl="1"/>
            <a:r>
              <a:rPr lang="de-DE" dirty="0" err="1"/>
              <a:t>Announcement</a:t>
            </a:r>
            <a:r>
              <a:rPr lang="de-DE" dirty="0"/>
              <a:t> Traffic </a:t>
            </a:r>
            <a:r>
              <a:rPr lang="de-DE" dirty="0" err="1"/>
              <a:t>Indication</a:t>
            </a:r>
            <a:r>
              <a:rPr lang="de-DE" dirty="0"/>
              <a:t> Message</a:t>
            </a:r>
          </a:p>
          <a:p>
            <a:pPr lvl="1"/>
            <a:r>
              <a:rPr lang="de-DE" dirty="0"/>
              <a:t>Authentication -&gt; </a:t>
            </a:r>
            <a:r>
              <a:rPr lang="de-DE" dirty="0" err="1"/>
              <a:t>usually</a:t>
            </a:r>
            <a:r>
              <a:rPr lang="de-DE" dirty="0"/>
              <a:t> </a:t>
            </a:r>
            <a:r>
              <a:rPr lang="de-DE" dirty="0" err="1"/>
              <a:t>first</a:t>
            </a:r>
            <a:r>
              <a:rPr lang="de-DE" dirty="0"/>
              <a:t> </a:t>
            </a:r>
            <a:r>
              <a:rPr lang="de-DE" dirty="0" err="1"/>
              <a:t>request</a:t>
            </a:r>
            <a:r>
              <a:rPr lang="de-DE" dirty="0"/>
              <a:t> open, due </a:t>
            </a:r>
            <a:r>
              <a:rPr lang="de-DE" dirty="0" err="1"/>
              <a:t>to</a:t>
            </a:r>
            <a:r>
              <a:rPr lang="de-DE" dirty="0"/>
              <a:t> Challenge-Response „</a:t>
            </a:r>
            <a:r>
              <a:rPr lang="de-DE" dirty="0" err="1"/>
              <a:t>go-for</a:t>
            </a:r>
            <a:r>
              <a:rPr lang="de-DE" dirty="0"/>
              <a:t>“ </a:t>
            </a:r>
            <a:r>
              <a:rPr lang="de-DE" dirty="0" err="1"/>
              <a:t>encryption</a:t>
            </a:r>
            <a:r>
              <a:rPr lang="de-DE" dirty="0"/>
              <a:t> </a:t>
            </a:r>
          </a:p>
          <a:p>
            <a:pPr marL="0" indent="0">
              <a:buNone/>
            </a:pPr>
            <a:endParaRPr lang="de-DE" dirty="0"/>
          </a:p>
          <a:p>
            <a:pPr lvl="1"/>
            <a:endParaRPr lang="de-DE" dirty="0"/>
          </a:p>
          <a:p>
            <a:pPr marL="295275" lvl="1" indent="0">
              <a:buNone/>
            </a:pPr>
            <a:endParaRPr lang="de-DE" dirty="0"/>
          </a:p>
        </p:txBody>
      </p:sp>
    </p:spTree>
    <p:extLst>
      <p:ext uri="{BB962C8B-B14F-4D97-AF65-F5344CB8AC3E}">
        <p14:creationId xmlns:p14="http://schemas.microsoft.com/office/powerpoint/2010/main" val="16477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039D0-FD99-4EB9-89EB-7B741FCA0F66}"/>
              </a:ext>
            </a:extLst>
          </p:cNvPr>
          <p:cNvSpPr>
            <a:spLocks noGrp="1"/>
          </p:cNvSpPr>
          <p:nvPr>
            <p:ph type="title"/>
          </p:nvPr>
        </p:nvSpPr>
        <p:spPr/>
        <p:txBody>
          <a:bodyPr/>
          <a:lstStyle/>
          <a:p>
            <a:r>
              <a:rPr lang="de-DE" dirty="0"/>
              <a:t>IEEE 802.11w </a:t>
            </a:r>
          </a:p>
        </p:txBody>
      </p:sp>
      <p:sp>
        <p:nvSpPr>
          <p:cNvPr id="3" name="Inhaltsplatzhalter 2">
            <a:extLst>
              <a:ext uri="{FF2B5EF4-FFF2-40B4-BE49-F238E27FC236}">
                <a16:creationId xmlns:a16="http://schemas.microsoft.com/office/drawing/2014/main" id="{78892CF9-4D2D-41F3-A66F-5B244A90EFC7}"/>
              </a:ext>
            </a:extLst>
          </p:cNvPr>
          <p:cNvSpPr>
            <a:spLocks noGrp="1"/>
          </p:cNvSpPr>
          <p:nvPr>
            <p:ph sz="half" idx="1"/>
          </p:nvPr>
        </p:nvSpPr>
        <p:spPr>
          <a:xfrm>
            <a:off x="39029" y="1252220"/>
            <a:ext cx="9065941" cy="4353560"/>
          </a:xfrm>
        </p:spPr>
        <p:txBody>
          <a:bodyPr/>
          <a:lstStyle/>
          <a:p>
            <a:r>
              <a:rPr lang="de-DE" dirty="0"/>
              <a:t>Broadcast Frames </a:t>
            </a:r>
            <a:r>
              <a:rPr lang="de-DE" dirty="0" err="1"/>
              <a:t>are</a:t>
            </a:r>
            <a:r>
              <a:rPr lang="de-DE" dirty="0"/>
              <a:t> non-</a:t>
            </a:r>
            <a:r>
              <a:rPr lang="de-DE" dirty="0" err="1"/>
              <a:t>encrypted</a:t>
            </a:r>
            <a:endParaRPr lang="de-DE" dirty="0"/>
          </a:p>
          <a:p>
            <a:r>
              <a:rPr lang="de-DE" dirty="0"/>
              <a:t>802.11w </a:t>
            </a:r>
            <a:r>
              <a:rPr lang="de-DE" dirty="0" err="1"/>
              <a:t>gets</a:t>
            </a:r>
            <a:r>
              <a:rPr lang="de-DE" dirty="0"/>
              <a:t> </a:t>
            </a:r>
            <a:r>
              <a:rPr lang="de-DE" dirty="0" err="1"/>
              <a:t>rid</a:t>
            </a:r>
            <a:r>
              <a:rPr lang="de-DE" dirty="0"/>
              <a:t> </a:t>
            </a:r>
            <a:r>
              <a:rPr lang="de-DE" dirty="0" err="1"/>
              <a:t>of</a:t>
            </a:r>
            <a:r>
              <a:rPr lang="de-DE" dirty="0"/>
              <a:t> „</a:t>
            </a:r>
            <a:r>
              <a:rPr lang="de-DE" dirty="0" err="1"/>
              <a:t>Spoofed</a:t>
            </a:r>
            <a:r>
              <a:rPr lang="de-DE" dirty="0"/>
              <a:t> </a:t>
            </a:r>
            <a:r>
              <a:rPr lang="de-DE" dirty="0" err="1"/>
              <a:t>Disconnect</a:t>
            </a:r>
            <a:r>
              <a:rPr lang="de-DE" dirty="0"/>
              <a:t>“ </a:t>
            </a:r>
            <a:r>
              <a:rPr lang="de-DE" dirty="0" err="1"/>
              <a:t>DoS</a:t>
            </a:r>
            <a:r>
              <a:rPr lang="de-DE" dirty="0"/>
              <a:t> </a:t>
            </a:r>
            <a:r>
              <a:rPr lang="de-DE" dirty="0" err="1"/>
              <a:t>attacks</a:t>
            </a:r>
            <a:r>
              <a:rPr lang="de-DE" dirty="0"/>
              <a:t> </a:t>
            </a:r>
            <a:r>
              <a:rPr lang="de-DE" dirty="0" err="1"/>
              <a:t>resulting</a:t>
            </a:r>
            <a:r>
              <a:rPr lang="de-DE" dirty="0"/>
              <a:t> </a:t>
            </a:r>
            <a:r>
              <a:rPr lang="de-DE" dirty="0" err="1"/>
              <a:t>from</a:t>
            </a:r>
            <a:r>
              <a:rPr lang="de-DE" dirty="0"/>
              <a:t> </a:t>
            </a:r>
            <a:r>
              <a:rPr lang="de-DE" dirty="0" err="1"/>
              <a:t>spoofing</a:t>
            </a:r>
            <a:r>
              <a:rPr lang="de-DE" dirty="0"/>
              <a:t> </a:t>
            </a:r>
            <a:r>
              <a:rPr lang="de-DE" dirty="0" err="1"/>
              <a:t>of</a:t>
            </a:r>
            <a:endParaRPr lang="de-DE" dirty="0"/>
          </a:p>
          <a:p>
            <a:pPr lvl="1"/>
            <a:r>
              <a:rPr lang="de-DE" dirty="0" err="1"/>
              <a:t>Deauth</a:t>
            </a:r>
            <a:r>
              <a:rPr lang="de-DE" dirty="0"/>
              <a:t> / </a:t>
            </a:r>
            <a:r>
              <a:rPr lang="de-DE" dirty="0" err="1"/>
              <a:t>Disassoc</a:t>
            </a:r>
            <a:r>
              <a:rPr lang="de-DE" dirty="0"/>
              <a:t> / </a:t>
            </a:r>
            <a:r>
              <a:rPr lang="de-DE" dirty="0" err="1"/>
              <a:t>Assoc</a:t>
            </a:r>
            <a:r>
              <a:rPr lang="de-DE" dirty="0"/>
              <a:t> Request </a:t>
            </a:r>
            <a:r>
              <a:rPr lang="de-DE" dirty="0" err="1"/>
              <a:t>or</a:t>
            </a:r>
            <a:endParaRPr lang="de-DE" dirty="0"/>
          </a:p>
          <a:p>
            <a:pPr marL="295275" lvl="1" indent="0">
              <a:buNone/>
            </a:pPr>
            <a:r>
              <a:rPr lang="de-DE" dirty="0"/>
              <a:t>    Auth Request in </a:t>
            </a:r>
            <a:r>
              <a:rPr lang="de-DE" dirty="0" err="1"/>
              <a:t>existing</a:t>
            </a:r>
            <a:r>
              <a:rPr lang="de-DE" dirty="0"/>
              <a:t> </a:t>
            </a:r>
            <a:r>
              <a:rPr lang="de-DE" dirty="0" err="1"/>
              <a:t>connection</a:t>
            </a:r>
            <a:endParaRPr lang="de-DE" dirty="0"/>
          </a:p>
          <a:p>
            <a:r>
              <a:rPr lang="de-DE" dirty="0" err="1"/>
              <a:t>Certain</a:t>
            </a:r>
            <a:r>
              <a:rPr lang="de-DE" dirty="0"/>
              <a:t> „Action </a:t>
            </a:r>
            <a:r>
              <a:rPr lang="de-DE" dirty="0" err="1"/>
              <a:t>Managment</a:t>
            </a:r>
            <a:r>
              <a:rPr lang="de-DE" dirty="0"/>
              <a:t> Frames“ </a:t>
            </a:r>
            <a:r>
              <a:rPr lang="de-DE" dirty="0" err="1"/>
              <a:t>are</a:t>
            </a:r>
            <a:r>
              <a:rPr lang="de-DE" dirty="0"/>
              <a:t> also </a:t>
            </a:r>
            <a:r>
              <a:rPr lang="de-DE" dirty="0" err="1"/>
              <a:t>made</a:t>
            </a:r>
            <a:r>
              <a:rPr lang="de-DE" dirty="0"/>
              <a:t> anti-</a:t>
            </a:r>
            <a:r>
              <a:rPr lang="de-DE" dirty="0" err="1"/>
              <a:t>spoofing</a:t>
            </a:r>
            <a:endParaRPr lang="de-DE" dirty="0"/>
          </a:p>
          <a:p>
            <a:pPr lvl="1"/>
            <a:r>
              <a:rPr lang="de-DE" dirty="0" err="1"/>
              <a:t>Spectrum</a:t>
            </a:r>
            <a:r>
              <a:rPr lang="de-DE" dirty="0"/>
              <a:t> Management, QoS, </a:t>
            </a:r>
            <a:r>
              <a:rPr lang="de-DE" dirty="0" err="1"/>
              <a:t>BlockAck</a:t>
            </a:r>
            <a:r>
              <a:rPr lang="de-DE" dirty="0"/>
              <a:t>, Radio Measurement, Fast BBS Transition</a:t>
            </a:r>
          </a:p>
          <a:p>
            <a:r>
              <a:rPr lang="de-DE" dirty="0"/>
              <a:t>ATTENTION: In </a:t>
            </a:r>
            <a:r>
              <a:rPr lang="de-DE" dirty="0" err="1"/>
              <a:t>many</a:t>
            </a:r>
            <a:r>
              <a:rPr lang="de-DE" dirty="0"/>
              <a:t> </a:t>
            </a:r>
            <a:r>
              <a:rPr lang="de-DE" dirty="0" err="1"/>
              <a:t>clients</a:t>
            </a:r>
            <a:r>
              <a:rPr lang="de-DE" dirty="0"/>
              <a:t> PMF </a:t>
            </a:r>
            <a:r>
              <a:rPr lang="de-DE" dirty="0" err="1"/>
              <a:t>is</a:t>
            </a:r>
            <a:r>
              <a:rPr lang="de-DE" dirty="0"/>
              <a:t> </a:t>
            </a:r>
            <a:r>
              <a:rPr lang="de-DE" dirty="0" err="1"/>
              <a:t>deactivated</a:t>
            </a:r>
            <a:r>
              <a:rPr lang="de-DE" dirty="0"/>
              <a:t> </a:t>
            </a:r>
            <a:r>
              <a:rPr lang="de-DE" dirty="0" err="1"/>
              <a:t>or</a:t>
            </a:r>
            <a:r>
              <a:rPr lang="de-DE" dirty="0"/>
              <a:t> not </a:t>
            </a:r>
            <a:br>
              <a:rPr lang="de-DE" dirty="0"/>
            </a:br>
            <a:r>
              <a:rPr lang="de-DE" dirty="0"/>
              <a:t>                     </a:t>
            </a:r>
            <a:r>
              <a:rPr lang="de-DE" dirty="0" err="1"/>
              <a:t>supported</a:t>
            </a:r>
            <a:endParaRPr lang="de-DE" dirty="0"/>
          </a:p>
          <a:p>
            <a:endParaRPr lang="de-DE" dirty="0"/>
          </a:p>
          <a:p>
            <a:pPr lvl="1"/>
            <a:endParaRPr lang="de-DE" dirty="0"/>
          </a:p>
          <a:p>
            <a:pPr marL="295275" lvl="1" indent="0">
              <a:buNone/>
            </a:pPr>
            <a:endParaRPr lang="de-DE" dirty="0"/>
          </a:p>
        </p:txBody>
      </p:sp>
    </p:spTree>
    <p:extLst>
      <p:ext uri="{BB962C8B-B14F-4D97-AF65-F5344CB8AC3E}">
        <p14:creationId xmlns:p14="http://schemas.microsoft.com/office/powerpoint/2010/main" val="28378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FC105-0916-4874-908D-D482F879D92B}"/>
              </a:ext>
            </a:extLst>
          </p:cNvPr>
          <p:cNvSpPr>
            <a:spLocks noGrp="1"/>
          </p:cNvSpPr>
          <p:nvPr>
            <p:ph type="title"/>
          </p:nvPr>
        </p:nvSpPr>
        <p:spPr/>
        <p:txBody>
          <a:bodyPr>
            <a:normAutofit/>
          </a:bodyPr>
          <a:lstStyle/>
          <a:p>
            <a:r>
              <a:rPr lang="de-DE" sz="4000" dirty="0"/>
              <a:t>Wi-Fi Components and </a:t>
            </a:r>
            <a:r>
              <a:rPr lang="de-DE" sz="4000" dirty="0" err="1"/>
              <a:t>Topology</a:t>
            </a:r>
            <a:endParaRPr lang="de-DE" sz="4000" dirty="0"/>
          </a:p>
        </p:txBody>
      </p:sp>
      <p:sp>
        <p:nvSpPr>
          <p:cNvPr id="3" name="Inhaltsplatzhalter 2">
            <a:extLst>
              <a:ext uri="{FF2B5EF4-FFF2-40B4-BE49-F238E27FC236}">
                <a16:creationId xmlns:a16="http://schemas.microsoft.com/office/drawing/2014/main" id="{4E14D914-E250-40B9-959E-0F7C3FB5FCA7}"/>
              </a:ext>
            </a:extLst>
          </p:cNvPr>
          <p:cNvSpPr>
            <a:spLocks noGrp="1"/>
          </p:cNvSpPr>
          <p:nvPr>
            <p:ph sz="half" idx="1"/>
          </p:nvPr>
        </p:nvSpPr>
        <p:spPr>
          <a:xfrm>
            <a:off x="350520" y="1298448"/>
            <a:ext cx="8954814" cy="4690240"/>
          </a:xfrm>
        </p:spPr>
        <p:txBody>
          <a:bodyPr/>
          <a:lstStyle/>
          <a:p>
            <a:r>
              <a:rPr lang="de-DE" b="1" dirty="0"/>
              <a:t>WNIC</a:t>
            </a:r>
            <a:r>
              <a:rPr lang="de-DE" dirty="0"/>
              <a:t>: Wireless Network Interface Card </a:t>
            </a:r>
          </a:p>
          <a:p>
            <a:pPr lvl="1"/>
            <a:r>
              <a:rPr lang="de-DE" dirty="0" err="1"/>
              <a:t>Mostly</a:t>
            </a:r>
            <a:r>
              <a:rPr lang="de-DE" dirty="0"/>
              <a:t> </a:t>
            </a:r>
            <a:r>
              <a:rPr lang="de-DE" dirty="0" err="1"/>
              <a:t>inbuild</a:t>
            </a:r>
            <a:r>
              <a:rPr lang="de-DE" dirty="0"/>
              <a:t> in STA, </a:t>
            </a:r>
            <a:r>
              <a:rPr lang="de-DE" dirty="0" err="1"/>
              <a:t>older</a:t>
            </a:r>
            <a:r>
              <a:rPr lang="de-DE" dirty="0"/>
              <a:t> </a:t>
            </a:r>
            <a:r>
              <a:rPr lang="de-DE" dirty="0" err="1"/>
              <a:t>implemetation</a:t>
            </a:r>
            <a:r>
              <a:rPr lang="de-DE" dirty="0"/>
              <a:t> </a:t>
            </a:r>
            <a:r>
              <a:rPr lang="de-DE" dirty="0" err="1"/>
              <a:t>are</a:t>
            </a:r>
            <a:r>
              <a:rPr lang="de-DE" dirty="0"/>
              <a:t> </a:t>
            </a:r>
            <a:r>
              <a:rPr lang="de-DE" dirty="0" err="1"/>
              <a:t>based</a:t>
            </a:r>
            <a:r>
              <a:rPr lang="de-DE" dirty="0"/>
              <a:t> on PCMCIA, </a:t>
            </a:r>
            <a:r>
              <a:rPr lang="de-DE" dirty="0" err="1"/>
              <a:t>SmartCards</a:t>
            </a:r>
            <a:r>
              <a:rPr lang="de-DE" dirty="0"/>
              <a:t> Modules </a:t>
            </a:r>
            <a:r>
              <a:rPr lang="de-DE" dirty="0" err="1"/>
              <a:t>or</a:t>
            </a:r>
            <a:r>
              <a:rPr lang="de-DE" dirty="0"/>
              <a:t> USB Dongle</a:t>
            </a:r>
          </a:p>
          <a:p>
            <a:r>
              <a:rPr lang="de-DE" b="1" dirty="0"/>
              <a:t>STA: </a:t>
            </a:r>
          </a:p>
          <a:p>
            <a:pPr lvl="1"/>
            <a:r>
              <a:rPr lang="de-DE" dirty="0" err="1"/>
              <a:t>Stations</a:t>
            </a:r>
            <a:r>
              <a:rPr lang="de-DE" dirty="0"/>
              <a:t> (Computer, Laptops, Smartphones, Tablets, IoT-Devices, etc.) </a:t>
            </a:r>
          </a:p>
          <a:p>
            <a:r>
              <a:rPr lang="de-DE" b="1" dirty="0"/>
              <a:t>Access Points: </a:t>
            </a:r>
          </a:p>
          <a:p>
            <a:pPr lvl="1"/>
            <a:r>
              <a:rPr lang="de-DE" dirty="0"/>
              <a:t>Networking </a:t>
            </a:r>
            <a:r>
              <a:rPr lang="de-DE" dirty="0" err="1"/>
              <a:t>hardware</a:t>
            </a:r>
            <a:r>
              <a:rPr lang="de-DE" dirty="0"/>
              <a:t> </a:t>
            </a:r>
            <a:r>
              <a:rPr lang="de-DE" dirty="0" err="1"/>
              <a:t>device</a:t>
            </a:r>
            <a:r>
              <a:rPr lang="de-DE" dirty="0"/>
              <a:t> </a:t>
            </a:r>
            <a:r>
              <a:rPr lang="de-DE" dirty="0" err="1"/>
              <a:t>allowing</a:t>
            </a:r>
            <a:r>
              <a:rPr lang="de-DE" dirty="0"/>
              <a:t> WI-FI </a:t>
            </a:r>
            <a:r>
              <a:rPr lang="de-DE" dirty="0" err="1"/>
              <a:t>Stations</a:t>
            </a:r>
            <a:r>
              <a:rPr lang="de-DE" dirty="0"/>
              <a:t>/Devices </a:t>
            </a:r>
            <a:r>
              <a:rPr lang="de-DE" dirty="0" err="1"/>
              <a:t>to</a:t>
            </a:r>
            <a:r>
              <a:rPr lang="de-DE" dirty="0"/>
              <a:t> connect </a:t>
            </a:r>
            <a:r>
              <a:rPr lang="de-DE" dirty="0" err="1"/>
              <a:t>to</a:t>
            </a:r>
            <a:r>
              <a:rPr lang="de-DE" dirty="0"/>
              <a:t> a </a:t>
            </a:r>
            <a:r>
              <a:rPr lang="de-DE" dirty="0" err="1"/>
              <a:t>wired</a:t>
            </a:r>
            <a:r>
              <a:rPr lang="de-DE" dirty="0"/>
              <a:t> network</a:t>
            </a:r>
          </a:p>
          <a:p>
            <a:r>
              <a:rPr lang="de-DE" b="1" dirty="0"/>
              <a:t>WLAN/Wi-Fi Controller:</a:t>
            </a:r>
          </a:p>
          <a:p>
            <a:pPr lvl="1"/>
            <a:r>
              <a:rPr lang="de-DE" dirty="0"/>
              <a:t>Management and </a:t>
            </a:r>
            <a:r>
              <a:rPr lang="de-DE" dirty="0" err="1"/>
              <a:t>Configuration</a:t>
            </a:r>
            <a:r>
              <a:rPr lang="de-DE" dirty="0"/>
              <a:t> </a:t>
            </a:r>
            <a:r>
              <a:rPr lang="de-DE" dirty="0" err="1"/>
              <a:t>of</a:t>
            </a:r>
            <a:r>
              <a:rPr lang="de-DE" dirty="0"/>
              <a:t> Enterprise Wi-Fi Networks</a:t>
            </a:r>
          </a:p>
        </p:txBody>
      </p:sp>
    </p:spTree>
    <p:extLst>
      <p:ext uri="{BB962C8B-B14F-4D97-AF65-F5344CB8AC3E}">
        <p14:creationId xmlns:p14="http://schemas.microsoft.com/office/powerpoint/2010/main" val="4445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FC105-0916-4874-908D-D482F879D92B}"/>
              </a:ext>
            </a:extLst>
          </p:cNvPr>
          <p:cNvSpPr>
            <a:spLocks noGrp="1"/>
          </p:cNvSpPr>
          <p:nvPr>
            <p:ph type="title"/>
          </p:nvPr>
        </p:nvSpPr>
        <p:spPr>
          <a:xfrm>
            <a:off x="819807" y="252248"/>
            <a:ext cx="8016240" cy="841248"/>
          </a:xfrm>
        </p:spPr>
        <p:txBody>
          <a:bodyPr>
            <a:normAutofit/>
          </a:bodyPr>
          <a:lstStyle/>
          <a:p>
            <a:r>
              <a:rPr lang="de-DE" sz="4000" dirty="0"/>
              <a:t>Wi-Fi </a:t>
            </a:r>
            <a:r>
              <a:rPr lang="de-DE" sz="4000" dirty="0" err="1"/>
              <a:t>Topology</a:t>
            </a:r>
            <a:endParaRPr lang="de-DE" sz="4000" dirty="0"/>
          </a:p>
        </p:txBody>
      </p:sp>
      <p:sp>
        <p:nvSpPr>
          <p:cNvPr id="3" name="Inhaltsplatzhalter 2">
            <a:extLst>
              <a:ext uri="{FF2B5EF4-FFF2-40B4-BE49-F238E27FC236}">
                <a16:creationId xmlns:a16="http://schemas.microsoft.com/office/drawing/2014/main" id="{4E14D914-E250-40B9-959E-0F7C3FB5FCA7}"/>
              </a:ext>
            </a:extLst>
          </p:cNvPr>
          <p:cNvSpPr>
            <a:spLocks noGrp="1"/>
          </p:cNvSpPr>
          <p:nvPr>
            <p:ph sz="half" idx="1"/>
          </p:nvPr>
        </p:nvSpPr>
        <p:spPr>
          <a:xfrm>
            <a:off x="523941" y="1093496"/>
            <a:ext cx="8954814" cy="4690240"/>
          </a:xfrm>
        </p:spPr>
        <p:txBody>
          <a:bodyPr/>
          <a:lstStyle/>
          <a:p>
            <a:r>
              <a:rPr lang="de-DE" b="1" dirty="0"/>
              <a:t>IBSS: </a:t>
            </a:r>
            <a:r>
              <a:rPr lang="de-DE" b="1" dirty="0" err="1"/>
              <a:t>Independet</a:t>
            </a:r>
            <a:r>
              <a:rPr lang="de-DE" b="1" dirty="0"/>
              <a:t> Basic Service Set</a:t>
            </a:r>
          </a:p>
          <a:p>
            <a:pPr lvl="1"/>
            <a:r>
              <a:rPr lang="de-DE" dirty="0"/>
              <a:t>Ad-hoc Network, 2 </a:t>
            </a:r>
            <a:r>
              <a:rPr lang="de-DE" dirty="0" err="1"/>
              <a:t>or</a:t>
            </a:r>
            <a:r>
              <a:rPr lang="de-DE" dirty="0"/>
              <a:t> </a:t>
            </a:r>
            <a:r>
              <a:rPr lang="de-DE" dirty="0" err="1"/>
              <a:t>more</a:t>
            </a:r>
            <a:r>
              <a:rPr lang="de-DE" dirty="0"/>
              <a:t> STA </a:t>
            </a:r>
            <a:r>
              <a:rPr lang="de-DE" dirty="0" err="1"/>
              <a:t>connects</a:t>
            </a:r>
            <a:r>
              <a:rPr lang="de-DE" dirty="0"/>
              <a:t> </a:t>
            </a:r>
            <a:r>
              <a:rPr lang="de-DE" dirty="0" err="1"/>
              <a:t>directly</a:t>
            </a:r>
            <a:r>
              <a:rPr lang="de-DE" dirty="0"/>
              <a:t> </a:t>
            </a:r>
            <a:r>
              <a:rPr lang="de-DE" dirty="0" err="1"/>
              <a:t>without</a:t>
            </a:r>
            <a:r>
              <a:rPr lang="de-DE" dirty="0"/>
              <a:t> AP</a:t>
            </a:r>
          </a:p>
          <a:p>
            <a:r>
              <a:rPr lang="de-DE" b="1" dirty="0"/>
              <a:t>BBS: Basic Service Set</a:t>
            </a:r>
          </a:p>
          <a:p>
            <a:pPr lvl="1"/>
            <a:r>
              <a:rPr lang="de-DE" dirty="0" err="1"/>
              <a:t>Stations</a:t>
            </a:r>
            <a:r>
              <a:rPr lang="de-DE" dirty="0"/>
              <a:t> connect </a:t>
            </a:r>
            <a:r>
              <a:rPr lang="de-DE" dirty="0" err="1"/>
              <a:t>to</a:t>
            </a:r>
            <a:r>
              <a:rPr lang="de-DE" dirty="0"/>
              <a:t> an Access Point. Max. 100 Clients per AP, AP </a:t>
            </a:r>
            <a:r>
              <a:rPr lang="de-DE" dirty="0" err="1"/>
              <a:t>is</a:t>
            </a:r>
            <a:r>
              <a:rPr lang="de-DE" dirty="0"/>
              <a:t> </a:t>
            </a:r>
            <a:r>
              <a:rPr lang="de-DE" dirty="0" err="1"/>
              <a:t>connected</a:t>
            </a:r>
            <a:r>
              <a:rPr lang="de-DE" dirty="0"/>
              <a:t> via Ethernet </a:t>
            </a:r>
            <a:r>
              <a:rPr lang="de-DE" dirty="0" err="1"/>
              <a:t>to</a:t>
            </a:r>
            <a:r>
              <a:rPr lang="de-DE" dirty="0"/>
              <a:t> Network</a:t>
            </a:r>
          </a:p>
          <a:p>
            <a:r>
              <a:rPr lang="de-DE" b="1" dirty="0"/>
              <a:t>ESS: Extended Service Set</a:t>
            </a:r>
          </a:p>
          <a:p>
            <a:pPr lvl="1"/>
            <a:r>
              <a:rPr lang="de-DE" dirty="0"/>
              <a:t>More </a:t>
            </a:r>
            <a:r>
              <a:rPr lang="de-DE" dirty="0" err="1"/>
              <a:t>than</a:t>
            </a:r>
            <a:r>
              <a:rPr lang="de-DE" dirty="0"/>
              <a:t> </a:t>
            </a:r>
            <a:r>
              <a:rPr lang="de-DE" dirty="0" err="1"/>
              <a:t>one</a:t>
            </a:r>
            <a:r>
              <a:rPr lang="de-DE" dirty="0"/>
              <a:t> AP </a:t>
            </a:r>
            <a:r>
              <a:rPr lang="de-DE" dirty="0" err="1"/>
              <a:t>is</a:t>
            </a:r>
            <a:r>
              <a:rPr lang="de-DE" dirty="0"/>
              <a:t> </a:t>
            </a:r>
            <a:r>
              <a:rPr lang="de-DE" dirty="0" err="1"/>
              <a:t>connected</a:t>
            </a:r>
            <a:r>
              <a:rPr lang="de-DE" dirty="0"/>
              <a:t> </a:t>
            </a:r>
            <a:r>
              <a:rPr lang="de-DE" dirty="0" err="1"/>
              <a:t>to</a:t>
            </a:r>
            <a:r>
              <a:rPr lang="de-DE" dirty="0"/>
              <a:t> </a:t>
            </a:r>
            <a:r>
              <a:rPr lang="de-DE" dirty="0" err="1"/>
              <a:t>the</a:t>
            </a:r>
            <a:r>
              <a:rPr lang="de-DE" dirty="0"/>
              <a:t> Ethernet. Roaming </a:t>
            </a:r>
            <a:r>
              <a:rPr lang="de-DE" dirty="0" err="1"/>
              <a:t>available</a:t>
            </a:r>
            <a:r>
              <a:rPr lang="de-DE" dirty="0"/>
              <a:t> – Site-Survey essential </a:t>
            </a:r>
          </a:p>
          <a:p>
            <a:r>
              <a:rPr lang="de-DE" b="1" dirty="0"/>
              <a:t>WDS: Wireless Distribution Service</a:t>
            </a:r>
          </a:p>
          <a:p>
            <a:pPr lvl="1"/>
            <a:r>
              <a:rPr lang="de-DE" dirty="0"/>
              <a:t>Repeater – </a:t>
            </a:r>
            <a:r>
              <a:rPr lang="de-DE" dirty="0" err="1"/>
              <a:t>receive</a:t>
            </a:r>
            <a:r>
              <a:rPr lang="de-DE" dirty="0"/>
              <a:t> </a:t>
            </a:r>
            <a:r>
              <a:rPr lang="de-DE" dirty="0" err="1"/>
              <a:t>weak</a:t>
            </a:r>
            <a:r>
              <a:rPr lang="de-DE" dirty="0"/>
              <a:t> </a:t>
            </a:r>
            <a:r>
              <a:rPr lang="de-DE" dirty="0" err="1"/>
              <a:t>signal</a:t>
            </a:r>
            <a:r>
              <a:rPr lang="de-DE" dirty="0"/>
              <a:t>, </a:t>
            </a:r>
            <a:r>
              <a:rPr lang="de-DE" dirty="0" err="1"/>
              <a:t>amplify</a:t>
            </a:r>
            <a:r>
              <a:rPr lang="de-DE" dirty="0"/>
              <a:t> and </a:t>
            </a:r>
            <a:r>
              <a:rPr lang="de-DE" dirty="0" err="1"/>
              <a:t>resend</a:t>
            </a:r>
            <a:r>
              <a:rPr lang="de-DE" dirty="0"/>
              <a:t> </a:t>
            </a:r>
          </a:p>
          <a:p>
            <a:pPr marL="0" indent="0">
              <a:buNone/>
            </a:pPr>
            <a:endParaRPr lang="de-DE" b="1" dirty="0"/>
          </a:p>
        </p:txBody>
      </p:sp>
    </p:spTree>
    <p:extLst>
      <p:ext uri="{BB962C8B-B14F-4D97-AF65-F5344CB8AC3E}">
        <p14:creationId xmlns:p14="http://schemas.microsoft.com/office/powerpoint/2010/main" val="38300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E54BDA-4A17-48CF-B693-571B346F7FC8}"/>
              </a:ext>
            </a:extLst>
          </p:cNvPr>
          <p:cNvSpPr>
            <a:spLocks noGrp="1"/>
          </p:cNvSpPr>
          <p:nvPr>
            <p:ph sz="half" idx="1"/>
          </p:nvPr>
        </p:nvSpPr>
        <p:spPr>
          <a:xfrm>
            <a:off x="670560" y="2705670"/>
            <a:ext cx="8229600" cy="841248"/>
          </a:xfrm>
        </p:spPr>
        <p:txBody>
          <a:bodyPr/>
          <a:lstStyle/>
          <a:p>
            <a:pPr marL="0" indent="0" algn="ctr">
              <a:buNone/>
            </a:pPr>
            <a:r>
              <a:rPr lang="de-DE" dirty="0"/>
              <a:t> </a:t>
            </a:r>
            <a:r>
              <a:rPr lang="de-DE" sz="4400" dirty="0">
                <a:solidFill>
                  <a:srgbClr val="007054"/>
                </a:solidFill>
                <a:latin typeface="+mj-lt"/>
                <a:ea typeface="+mj-ea"/>
                <a:cs typeface="+mj-cs"/>
              </a:rPr>
              <a:t>WI-FI Security </a:t>
            </a:r>
          </a:p>
        </p:txBody>
      </p:sp>
    </p:spTree>
    <p:extLst>
      <p:ext uri="{BB962C8B-B14F-4D97-AF65-F5344CB8AC3E}">
        <p14:creationId xmlns:p14="http://schemas.microsoft.com/office/powerpoint/2010/main" val="191467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FC105-0916-4874-908D-D482F879D92B}"/>
              </a:ext>
            </a:extLst>
          </p:cNvPr>
          <p:cNvSpPr>
            <a:spLocks noGrp="1"/>
          </p:cNvSpPr>
          <p:nvPr>
            <p:ph type="title"/>
          </p:nvPr>
        </p:nvSpPr>
        <p:spPr/>
        <p:txBody>
          <a:bodyPr>
            <a:normAutofit/>
          </a:bodyPr>
          <a:lstStyle/>
          <a:p>
            <a:r>
              <a:rPr lang="en-US" altLang="en-US" sz="4000" dirty="0"/>
              <a:t>Wireless Security Issues</a:t>
            </a:r>
            <a:endParaRPr lang="de-DE" sz="4000" dirty="0"/>
          </a:p>
        </p:txBody>
      </p:sp>
      <p:sp>
        <p:nvSpPr>
          <p:cNvPr id="3" name="Inhaltsplatzhalter 2">
            <a:extLst>
              <a:ext uri="{FF2B5EF4-FFF2-40B4-BE49-F238E27FC236}">
                <a16:creationId xmlns:a16="http://schemas.microsoft.com/office/drawing/2014/main" id="{4E14D914-E250-40B9-959E-0F7C3FB5FCA7}"/>
              </a:ext>
            </a:extLst>
          </p:cNvPr>
          <p:cNvSpPr>
            <a:spLocks noGrp="1"/>
          </p:cNvSpPr>
          <p:nvPr>
            <p:ph sz="half" idx="1"/>
          </p:nvPr>
        </p:nvSpPr>
        <p:spPr>
          <a:xfrm>
            <a:off x="457200" y="1298448"/>
            <a:ext cx="8229600" cy="4690240"/>
          </a:xfrm>
        </p:spPr>
        <p:txBody>
          <a:bodyPr/>
          <a:lstStyle/>
          <a:p>
            <a:r>
              <a:rPr lang="de-DE" dirty="0" err="1"/>
              <a:t>No</a:t>
            </a:r>
            <a:r>
              <a:rPr lang="de-DE" dirty="0"/>
              <a:t> Cable .. </a:t>
            </a:r>
            <a:r>
              <a:rPr lang="de-DE" dirty="0" err="1"/>
              <a:t>Direct</a:t>
            </a:r>
            <a:r>
              <a:rPr lang="de-DE" dirty="0"/>
              <a:t> and open </a:t>
            </a:r>
            <a:r>
              <a:rPr lang="de-DE" dirty="0" err="1"/>
              <a:t>access</a:t>
            </a:r>
            <a:r>
              <a:rPr lang="de-DE" dirty="0"/>
              <a:t> </a:t>
            </a:r>
            <a:r>
              <a:rPr lang="de-DE" dirty="0" err="1"/>
              <a:t>to</a:t>
            </a:r>
            <a:r>
              <a:rPr lang="de-DE" dirty="0"/>
              <a:t> </a:t>
            </a:r>
            <a:r>
              <a:rPr lang="de-DE" dirty="0" err="1"/>
              <a:t>radio</a:t>
            </a:r>
            <a:r>
              <a:rPr lang="de-DE" dirty="0"/>
              <a:t> </a:t>
            </a:r>
            <a:r>
              <a:rPr lang="de-DE" dirty="0" err="1"/>
              <a:t>signal</a:t>
            </a:r>
            <a:endParaRPr lang="de-DE" dirty="0"/>
          </a:p>
          <a:p>
            <a:pPr marL="0" indent="0">
              <a:buNone/>
            </a:pPr>
            <a:r>
              <a:rPr lang="de-DE" dirty="0"/>
              <a:t>=&gt; Easy </a:t>
            </a:r>
            <a:r>
              <a:rPr lang="de-DE" dirty="0" err="1"/>
              <a:t>Sniffing</a:t>
            </a:r>
            <a:r>
              <a:rPr lang="de-DE" dirty="0"/>
              <a:t>, </a:t>
            </a:r>
            <a:r>
              <a:rPr lang="de-DE" dirty="0" err="1"/>
              <a:t>only</a:t>
            </a:r>
            <a:r>
              <a:rPr lang="de-DE" dirty="0"/>
              <a:t> </a:t>
            </a:r>
            <a:r>
              <a:rPr lang="de-DE" dirty="0" err="1"/>
              <a:t>weak</a:t>
            </a:r>
            <a:r>
              <a:rPr lang="de-DE" dirty="0"/>
              <a:t> </a:t>
            </a:r>
            <a:r>
              <a:rPr lang="de-DE" dirty="0" err="1"/>
              <a:t>signal</a:t>
            </a:r>
            <a:r>
              <a:rPr lang="de-DE" dirty="0"/>
              <a:t> </a:t>
            </a:r>
            <a:r>
              <a:rPr lang="de-DE" dirty="0" err="1"/>
              <a:t>or</a:t>
            </a:r>
            <a:r>
              <a:rPr lang="de-DE" dirty="0"/>
              <a:t> </a:t>
            </a:r>
            <a:r>
              <a:rPr lang="de-DE" dirty="0" err="1"/>
              <a:t>radio</a:t>
            </a:r>
            <a:r>
              <a:rPr lang="de-DE" dirty="0"/>
              <a:t> </a:t>
            </a:r>
            <a:r>
              <a:rPr lang="de-DE" dirty="0" err="1"/>
              <a:t>transmitting</a:t>
            </a:r>
            <a:r>
              <a:rPr lang="de-DE" dirty="0"/>
              <a:t> </a:t>
            </a:r>
            <a:r>
              <a:rPr lang="de-DE" dirty="0" err="1"/>
              <a:t>protection</a:t>
            </a:r>
            <a:r>
              <a:rPr lang="de-DE" dirty="0"/>
              <a:t>/</a:t>
            </a:r>
            <a:r>
              <a:rPr lang="de-DE" dirty="0" err="1"/>
              <a:t>shielding</a:t>
            </a:r>
            <a:r>
              <a:rPr lang="de-DE" dirty="0"/>
              <a:t> </a:t>
            </a:r>
            <a:r>
              <a:rPr lang="de-DE" dirty="0" err="1"/>
              <a:t>mechanism</a:t>
            </a:r>
            <a:r>
              <a:rPr lang="de-DE" dirty="0"/>
              <a:t> </a:t>
            </a:r>
            <a:r>
              <a:rPr lang="de-DE" dirty="0" err="1"/>
              <a:t>can</a:t>
            </a:r>
            <a:r>
              <a:rPr lang="de-DE" dirty="0"/>
              <a:t> </a:t>
            </a:r>
            <a:r>
              <a:rPr lang="de-DE" dirty="0" err="1"/>
              <a:t>work</a:t>
            </a:r>
            <a:endParaRPr lang="de-DE" dirty="0"/>
          </a:p>
          <a:p>
            <a:pPr marL="0" indent="0">
              <a:buNone/>
            </a:pPr>
            <a:r>
              <a:rPr lang="de-DE" dirty="0"/>
              <a:t> </a:t>
            </a:r>
          </a:p>
          <a:p>
            <a:r>
              <a:rPr lang="de-DE" dirty="0"/>
              <a:t>First Implementation </a:t>
            </a:r>
            <a:r>
              <a:rPr lang="de-DE" dirty="0" err="1"/>
              <a:t>of</a:t>
            </a:r>
            <a:r>
              <a:rPr lang="de-DE" dirty="0"/>
              <a:t> Wi-Fi -&gt; </a:t>
            </a:r>
            <a:r>
              <a:rPr lang="de-DE" dirty="0" err="1"/>
              <a:t>very</a:t>
            </a:r>
            <a:r>
              <a:rPr lang="de-DE" dirty="0"/>
              <a:t> </a:t>
            </a:r>
            <a:r>
              <a:rPr lang="de-DE" dirty="0" err="1"/>
              <a:t>weak</a:t>
            </a:r>
            <a:r>
              <a:rPr lang="de-DE" dirty="0"/>
              <a:t> </a:t>
            </a:r>
            <a:r>
              <a:rPr lang="de-DE" dirty="0" err="1"/>
              <a:t>security</a:t>
            </a:r>
            <a:r>
              <a:rPr lang="de-DE" dirty="0"/>
              <a:t> (WEP)</a:t>
            </a:r>
          </a:p>
          <a:p>
            <a:r>
              <a:rPr lang="de-DE" dirty="0" err="1"/>
              <a:t>No</a:t>
            </a:r>
            <a:r>
              <a:rPr lang="de-DE" dirty="0"/>
              <a:t> </a:t>
            </a:r>
            <a:r>
              <a:rPr lang="de-DE" dirty="0" err="1"/>
              <a:t>or</a:t>
            </a:r>
            <a:r>
              <a:rPr lang="de-DE" dirty="0"/>
              <a:t> </a:t>
            </a:r>
            <a:r>
              <a:rPr lang="de-DE" dirty="0" err="1"/>
              <a:t>very</a:t>
            </a:r>
            <a:r>
              <a:rPr lang="de-DE" dirty="0"/>
              <a:t> </a:t>
            </a:r>
            <a:r>
              <a:rPr lang="de-DE" dirty="0" err="1"/>
              <a:t>weak</a:t>
            </a:r>
            <a:r>
              <a:rPr lang="de-DE" dirty="0"/>
              <a:t> </a:t>
            </a:r>
            <a:r>
              <a:rPr lang="de-DE" dirty="0" err="1"/>
              <a:t>authentication</a:t>
            </a:r>
            <a:r>
              <a:rPr lang="de-DE" dirty="0"/>
              <a:t> – SSID </a:t>
            </a:r>
            <a:r>
              <a:rPr lang="de-DE" dirty="0" err="1"/>
              <a:t>as</a:t>
            </a:r>
            <a:r>
              <a:rPr lang="de-DE" dirty="0"/>
              <a:t> a </a:t>
            </a:r>
            <a:r>
              <a:rPr lang="de-DE" dirty="0" err="1"/>
              <a:t>name</a:t>
            </a:r>
            <a:r>
              <a:rPr lang="de-DE" dirty="0"/>
              <a:t> </a:t>
            </a:r>
            <a:r>
              <a:rPr lang="de-DE" dirty="0" err="1"/>
              <a:t>for</a:t>
            </a:r>
            <a:r>
              <a:rPr lang="de-DE" dirty="0"/>
              <a:t> a Wi-Fi network </a:t>
            </a:r>
            <a:r>
              <a:rPr lang="de-DE" dirty="0" err="1"/>
              <a:t>is</a:t>
            </a:r>
            <a:r>
              <a:rPr lang="de-DE" dirty="0"/>
              <a:t> easy </a:t>
            </a:r>
            <a:r>
              <a:rPr lang="de-DE" dirty="0" err="1"/>
              <a:t>to</a:t>
            </a:r>
            <a:r>
              <a:rPr lang="de-DE" dirty="0"/>
              <a:t> </a:t>
            </a:r>
            <a:r>
              <a:rPr lang="de-DE" dirty="0" err="1"/>
              <a:t>detect</a:t>
            </a:r>
            <a:r>
              <a:rPr lang="de-DE" dirty="0"/>
              <a:t> and </a:t>
            </a:r>
            <a:r>
              <a:rPr lang="de-DE" dirty="0" err="1"/>
              <a:t>often</a:t>
            </a:r>
            <a:r>
              <a:rPr lang="de-DE" dirty="0"/>
              <a:t> in </a:t>
            </a:r>
            <a:r>
              <a:rPr lang="de-DE" dirty="0" err="1"/>
              <a:t>cleartext</a:t>
            </a:r>
            <a:r>
              <a:rPr lang="de-DE" dirty="0"/>
              <a:t> </a:t>
            </a:r>
          </a:p>
        </p:txBody>
      </p:sp>
    </p:spTree>
    <p:extLst>
      <p:ext uri="{BB962C8B-B14F-4D97-AF65-F5344CB8AC3E}">
        <p14:creationId xmlns:p14="http://schemas.microsoft.com/office/powerpoint/2010/main" val="31169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AF1-B5D7-47A7-A113-98B34D135FBF}"/>
              </a:ext>
            </a:extLst>
          </p:cNvPr>
          <p:cNvSpPr>
            <a:spLocks noGrp="1"/>
          </p:cNvSpPr>
          <p:nvPr>
            <p:ph type="title"/>
          </p:nvPr>
        </p:nvSpPr>
        <p:spPr/>
        <p:txBody>
          <a:bodyPr/>
          <a:lstStyle/>
          <a:p>
            <a:r>
              <a:rPr lang="en-US" altLang="en-US" dirty="0"/>
              <a:t>WEP Security Issues</a:t>
            </a:r>
            <a:endParaRPr lang="de-DE" dirty="0"/>
          </a:p>
        </p:txBody>
      </p:sp>
      <p:sp>
        <p:nvSpPr>
          <p:cNvPr id="3" name="Inhaltsplatzhalter 2">
            <a:extLst>
              <a:ext uri="{FF2B5EF4-FFF2-40B4-BE49-F238E27FC236}">
                <a16:creationId xmlns:a16="http://schemas.microsoft.com/office/drawing/2014/main" id="{F6E1D2C9-8595-438E-9490-F9F878B2B373}"/>
              </a:ext>
            </a:extLst>
          </p:cNvPr>
          <p:cNvSpPr>
            <a:spLocks noGrp="1"/>
          </p:cNvSpPr>
          <p:nvPr>
            <p:ph sz="half" idx="1"/>
          </p:nvPr>
        </p:nvSpPr>
        <p:spPr>
          <a:xfrm>
            <a:off x="457199" y="1298448"/>
            <a:ext cx="8229600" cy="4353560"/>
          </a:xfrm>
        </p:spPr>
        <p:txBody>
          <a:bodyPr/>
          <a:lstStyle/>
          <a:p>
            <a:r>
              <a:rPr lang="de-DE" dirty="0"/>
              <a:t>Wired </a:t>
            </a:r>
            <a:r>
              <a:rPr lang="de-DE" dirty="0" err="1"/>
              <a:t>Equivalent</a:t>
            </a:r>
            <a:r>
              <a:rPr lang="de-DE" dirty="0"/>
              <a:t> </a:t>
            </a:r>
            <a:r>
              <a:rPr lang="de-DE" dirty="0" err="1"/>
              <a:t>Protection</a:t>
            </a:r>
            <a:r>
              <a:rPr lang="de-DE" dirty="0"/>
              <a:t> WEP – Intro in 1997 and </a:t>
            </a:r>
            <a:r>
              <a:rPr lang="de-DE" dirty="0" err="1"/>
              <a:t>ratified</a:t>
            </a:r>
            <a:r>
              <a:rPr lang="de-DE" dirty="0"/>
              <a:t> </a:t>
            </a:r>
            <a:r>
              <a:rPr lang="de-DE" dirty="0" err="1"/>
              <a:t>as</a:t>
            </a:r>
            <a:r>
              <a:rPr lang="de-DE" dirty="0"/>
              <a:t> a Wi-Fi </a:t>
            </a:r>
            <a:r>
              <a:rPr lang="de-DE" dirty="0" err="1"/>
              <a:t>security</a:t>
            </a:r>
            <a:r>
              <a:rPr lang="de-DE" dirty="0"/>
              <a:t> </a:t>
            </a:r>
            <a:r>
              <a:rPr lang="de-DE" dirty="0" err="1"/>
              <a:t>standard</a:t>
            </a:r>
            <a:r>
              <a:rPr lang="de-DE" dirty="0"/>
              <a:t> in 1999 </a:t>
            </a:r>
          </a:p>
          <a:p>
            <a:r>
              <a:rPr lang="de-DE" dirty="0" err="1"/>
              <a:t>Intended</a:t>
            </a:r>
            <a:r>
              <a:rPr lang="de-DE" dirty="0"/>
              <a:t> </a:t>
            </a:r>
            <a:r>
              <a:rPr lang="de-DE" dirty="0" err="1"/>
              <a:t>confidentiality</a:t>
            </a:r>
            <a:r>
              <a:rPr lang="de-DE" dirty="0"/>
              <a:t> </a:t>
            </a:r>
            <a:r>
              <a:rPr lang="de-DE" dirty="0" err="1"/>
              <a:t>comparable</a:t>
            </a:r>
            <a:r>
              <a:rPr lang="de-DE" dirty="0"/>
              <a:t> </a:t>
            </a:r>
            <a:r>
              <a:rPr lang="de-DE" dirty="0" err="1"/>
              <a:t>to</a:t>
            </a:r>
            <a:r>
              <a:rPr lang="de-DE" dirty="0"/>
              <a:t> Wired Network</a:t>
            </a:r>
          </a:p>
          <a:p>
            <a:r>
              <a:rPr lang="de-DE" dirty="0" err="1"/>
              <a:t>Uses</a:t>
            </a:r>
            <a:r>
              <a:rPr lang="de-DE" dirty="0"/>
              <a:t> stream </a:t>
            </a:r>
            <a:r>
              <a:rPr lang="de-DE" dirty="0" err="1"/>
              <a:t>cipher</a:t>
            </a:r>
            <a:r>
              <a:rPr lang="de-DE" dirty="0"/>
              <a:t> RC4 </a:t>
            </a:r>
            <a:r>
              <a:rPr lang="de-DE" dirty="0" err="1"/>
              <a:t>for</a:t>
            </a:r>
            <a:r>
              <a:rPr lang="de-DE" dirty="0"/>
              <a:t> </a:t>
            </a:r>
            <a:r>
              <a:rPr lang="de-DE" dirty="0" err="1"/>
              <a:t>confidentiality</a:t>
            </a:r>
            <a:r>
              <a:rPr lang="de-DE" dirty="0"/>
              <a:t> and CRC-32 </a:t>
            </a:r>
            <a:r>
              <a:rPr lang="de-DE" dirty="0" err="1"/>
              <a:t>checksum</a:t>
            </a:r>
            <a:r>
              <a:rPr lang="de-DE" dirty="0"/>
              <a:t> </a:t>
            </a:r>
            <a:r>
              <a:rPr lang="de-DE" dirty="0" err="1"/>
              <a:t>for</a:t>
            </a:r>
            <a:r>
              <a:rPr lang="de-DE" dirty="0"/>
              <a:t> </a:t>
            </a:r>
            <a:r>
              <a:rPr lang="de-DE" dirty="0" err="1"/>
              <a:t>integrity</a:t>
            </a:r>
            <a:endParaRPr lang="de-DE" dirty="0"/>
          </a:p>
          <a:p>
            <a:r>
              <a:rPr lang="de-DE" dirty="0"/>
              <a:t>64-bit, 128-bit, 152-bit and 256-bit Key </a:t>
            </a:r>
            <a:r>
              <a:rPr lang="de-DE" dirty="0" err="1"/>
              <a:t>implementations</a:t>
            </a:r>
            <a:r>
              <a:rPr lang="de-DE" dirty="0"/>
              <a:t> </a:t>
            </a:r>
            <a:r>
              <a:rPr lang="de-DE" dirty="0" err="1"/>
              <a:t>are</a:t>
            </a:r>
            <a:r>
              <a:rPr lang="de-DE" dirty="0"/>
              <a:t> </a:t>
            </a:r>
            <a:r>
              <a:rPr lang="de-DE" dirty="0" err="1"/>
              <a:t>available</a:t>
            </a:r>
            <a:endParaRPr lang="de-DE" dirty="0"/>
          </a:p>
          <a:p>
            <a:r>
              <a:rPr lang="de-DE" dirty="0"/>
              <a:t>Very simple </a:t>
            </a:r>
            <a:r>
              <a:rPr lang="de-DE" dirty="0" err="1"/>
              <a:t>encryption</a:t>
            </a:r>
            <a:r>
              <a:rPr lang="de-DE" dirty="0"/>
              <a:t> </a:t>
            </a:r>
            <a:r>
              <a:rPr lang="de-DE" dirty="0" err="1"/>
              <a:t>scheme</a:t>
            </a:r>
            <a:r>
              <a:rPr lang="de-DE" dirty="0"/>
              <a:t> – RC4 </a:t>
            </a:r>
            <a:r>
              <a:rPr lang="de-DE" dirty="0" err="1"/>
              <a:t>Keystream</a:t>
            </a:r>
            <a:r>
              <a:rPr lang="de-DE" dirty="0"/>
              <a:t> </a:t>
            </a:r>
            <a:r>
              <a:rPr lang="de-DE" dirty="0" err="1"/>
              <a:t>XORed</a:t>
            </a:r>
            <a:r>
              <a:rPr lang="de-DE" dirty="0"/>
              <a:t> with </a:t>
            </a:r>
            <a:r>
              <a:rPr lang="de-DE" dirty="0" err="1"/>
              <a:t>Plaintext</a:t>
            </a:r>
            <a:endParaRPr lang="de-DE" dirty="0"/>
          </a:p>
          <a:p>
            <a:endParaRPr lang="de-DE" dirty="0"/>
          </a:p>
        </p:txBody>
      </p:sp>
    </p:spTree>
    <p:extLst>
      <p:ext uri="{BB962C8B-B14F-4D97-AF65-F5344CB8AC3E}">
        <p14:creationId xmlns:p14="http://schemas.microsoft.com/office/powerpoint/2010/main" val="165027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bwMode="auto">
          <a:xfrm>
            <a:off x="777875" y="457200"/>
            <a:ext cx="8015288"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altLang="en-US" dirty="0"/>
              <a:t>Agenda:</a:t>
            </a:r>
          </a:p>
        </p:txBody>
      </p:sp>
      <p:sp>
        <p:nvSpPr>
          <p:cNvPr id="5123" name="Content Placeholder 5"/>
          <p:cNvSpPr>
            <a:spLocks noGrp="1"/>
          </p:cNvSpPr>
          <p:nvPr>
            <p:ph sz="half" idx="1"/>
          </p:nvPr>
        </p:nvSpPr>
        <p:spPr bwMode="auto">
          <a:xfrm>
            <a:off x="457200" y="1600200"/>
            <a:ext cx="8229600" cy="4352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dirty="0"/>
              <a:t>Wi-Fi Basics – Physical and Network</a:t>
            </a:r>
          </a:p>
          <a:p>
            <a:r>
              <a:rPr lang="en-US" altLang="en-US" sz="2600" dirty="0"/>
              <a:t>Wi-Fi History</a:t>
            </a:r>
          </a:p>
          <a:p>
            <a:r>
              <a:rPr lang="en-US" altLang="en-US" sz="2600" dirty="0"/>
              <a:t>Wi-Fi Components and Topology </a:t>
            </a:r>
          </a:p>
          <a:p>
            <a:r>
              <a:rPr lang="en-US" altLang="en-US" sz="2600" dirty="0"/>
              <a:t>Wireless Security Issues</a:t>
            </a:r>
          </a:p>
          <a:p>
            <a:r>
              <a:rPr lang="en-US" altLang="en-US" sz="2600" dirty="0"/>
              <a:t>Attack Vectors, Threats and Vulnerabilities</a:t>
            </a:r>
          </a:p>
          <a:p>
            <a:r>
              <a:rPr lang="en-US" altLang="en-US" sz="2600" dirty="0"/>
              <a:t>Protection and Hardening</a:t>
            </a:r>
          </a:p>
          <a:p>
            <a:r>
              <a:rPr lang="en-US" altLang="en-US" sz="2600" dirty="0"/>
              <a:t>Outlook </a:t>
            </a:r>
          </a:p>
          <a:p>
            <a:r>
              <a:rPr lang="en-US" altLang="en-US" sz="2600" dirty="0"/>
              <a:t>FAQs </a:t>
            </a:r>
          </a:p>
        </p:txBody>
      </p:sp>
    </p:spTree>
    <p:extLst>
      <p:ext uri="{BB962C8B-B14F-4D97-AF65-F5344CB8AC3E}">
        <p14:creationId xmlns:p14="http://schemas.microsoft.com/office/powerpoint/2010/main" val="2828079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AF1-B5D7-47A7-A113-98B34D135FBF}"/>
              </a:ext>
            </a:extLst>
          </p:cNvPr>
          <p:cNvSpPr>
            <a:spLocks noGrp="1"/>
          </p:cNvSpPr>
          <p:nvPr>
            <p:ph type="title"/>
          </p:nvPr>
        </p:nvSpPr>
        <p:spPr/>
        <p:txBody>
          <a:bodyPr/>
          <a:lstStyle/>
          <a:p>
            <a:r>
              <a:rPr lang="en-US" altLang="en-US" dirty="0"/>
              <a:t>WEP Security Issues</a:t>
            </a:r>
            <a:endParaRPr lang="de-DE" dirty="0"/>
          </a:p>
        </p:txBody>
      </p:sp>
      <p:sp>
        <p:nvSpPr>
          <p:cNvPr id="3" name="Inhaltsplatzhalter 2">
            <a:extLst>
              <a:ext uri="{FF2B5EF4-FFF2-40B4-BE49-F238E27FC236}">
                <a16:creationId xmlns:a16="http://schemas.microsoft.com/office/drawing/2014/main" id="{F6E1D2C9-8595-438E-9490-F9F878B2B373}"/>
              </a:ext>
            </a:extLst>
          </p:cNvPr>
          <p:cNvSpPr>
            <a:spLocks noGrp="1"/>
          </p:cNvSpPr>
          <p:nvPr>
            <p:ph sz="half" idx="1"/>
          </p:nvPr>
        </p:nvSpPr>
        <p:spPr>
          <a:xfrm>
            <a:off x="-89210" y="1298448"/>
            <a:ext cx="9438161" cy="5559552"/>
          </a:xfrm>
        </p:spPr>
        <p:txBody>
          <a:bodyPr/>
          <a:lstStyle/>
          <a:p>
            <a:r>
              <a:rPr lang="de-DE" dirty="0"/>
              <a:t>2 Authentication Methods </a:t>
            </a:r>
            <a:r>
              <a:rPr lang="de-DE" dirty="0" err="1"/>
              <a:t>available</a:t>
            </a:r>
            <a:r>
              <a:rPr lang="de-DE" dirty="0"/>
              <a:t>:</a:t>
            </a:r>
          </a:p>
          <a:p>
            <a:pPr lvl="1"/>
            <a:r>
              <a:rPr lang="de-DE" dirty="0"/>
              <a:t>Opens System Auth </a:t>
            </a:r>
            <a:br>
              <a:rPr lang="de-DE" dirty="0"/>
            </a:br>
            <a:r>
              <a:rPr lang="de-DE" dirty="0" err="1"/>
              <a:t>No</a:t>
            </a:r>
            <a:r>
              <a:rPr lang="de-DE" dirty="0"/>
              <a:t> </a:t>
            </a:r>
            <a:r>
              <a:rPr lang="de-DE" dirty="0" err="1"/>
              <a:t>authentication</a:t>
            </a:r>
            <a:r>
              <a:rPr lang="de-DE" dirty="0"/>
              <a:t> </a:t>
            </a:r>
            <a:r>
              <a:rPr lang="de-DE" dirty="0" err="1"/>
              <a:t>occurs</a:t>
            </a:r>
            <a:r>
              <a:rPr lang="de-DE" dirty="0"/>
              <a:t> </a:t>
            </a:r>
            <a:r>
              <a:rPr lang="de-DE" dirty="0" err="1"/>
              <a:t>as</a:t>
            </a:r>
            <a:r>
              <a:rPr lang="de-DE" dirty="0"/>
              <a:t> STA </a:t>
            </a:r>
            <a:r>
              <a:rPr lang="de-DE" dirty="0" err="1"/>
              <a:t>does</a:t>
            </a:r>
            <a:r>
              <a:rPr lang="de-DE" dirty="0"/>
              <a:t> not </a:t>
            </a:r>
            <a:r>
              <a:rPr lang="de-DE" dirty="0" err="1"/>
              <a:t>provide</a:t>
            </a:r>
            <a:r>
              <a:rPr lang="de-DE" dirty="0"/>
              <a:t> </a:t>
            </a:r>
            <a:r>
              <a:rPr lang="de-DE" dirty="0" err="1"/>
              <a:t>credentials</a:t>
            </a:r>
            <a:r>
              <a:rPr lang="de-DE" dirty="0"/>
              <a:t> </a:t>
            </a:r>
            <a:r>
              <a:rPr lang="de-DE" dirty="0" err="1"/>
              <a:t>to</a:t>
            </a:r>
            <a:r>
              <a:rPr lang="de-DE" dirty="0"/>
              <a:t> AP </a:t>
            </a:r>
          </a:p>
          <a:p>
            <a:pPr lvl="1"/>
            <a:r>
              <a:rPr lang="de-DE" dirty="0" err="1"/>
              <a:t>Shared</a:t>
            </a:r>
            <a:r>
              <a:rPr lang="de-DE" dirty="0"/>
              <a:t> Key Auth – WEP </a:t>
            </a:r>
            <a:r>
              <a:rPr lang="de-DE" dirty="0" err="1"/>
              <a:t>key</a:t>
            </a:r>
            <a:r>
              <a:rPr lang="de-DE" dirty="0"/>
              <a:t> </a:t>
            </a:r>
            <a:r>
              <a:rPr lang="de-DE" dirty="0" err="1"/>
              <a:t>is</a:t>
            </a:r>
            <a:r>
              <a:rPr lang="de-DE" dirty="0"/>
              <a:t> </a:t>
            </a:r>
            <a:r>
              <a:rPr lang="de-DE" dirty="0" err="1"/>
              <a:t>used</a:t>
            </a:r>
            <a:r>
              <a:rPr lang="de-DE" dirty="0"/>
              <a:t> – 4-step </a:t>
            </a:r>
            <a:r>
              <a:rPr lang="de-DE" dirty="0" err="1"/>
              <a:t>challenge</a:t>
            </a:r>
            <a:r>
              <a:rPr lang="de-DE" dirty="0"/>
              <a:t> </a:t>
            </a:r>
            <a:r>
              <a:rPr lang="de-DE" dirty="0" err="1"/>
              <a:t>response</a:t>
            </a:r>
            <a:r>
              <a:rPr lang="de-DE" dirty="0"/>
              <a:t> </a:t>
            </a:r>
            <a:r>
              <a:rPr lang="de-DE" dirty="0" err="1"/>
              <a:t>handshake</a:t>
            </a:r>
            <a:r>
              <a:rPr lang="de-DE" dirty="0"/>
              <a:t>:</a:t>
            </a:r>
          </a:p>
          <a:p>
            <a:pPr marL="295275" lvl="1" indent="0">
              <a:buNone/>
            </a:pPr>
            <a:endParaRPr lang="de-DE" dirty="0"/>
          </a:p>
          <a:p>
            <a:pPr marL="457200" lvl="2" indent="0">
              <a:buNone/>
            </a:pPr>
            <a:r>
              <a:rPr lang="en-US" dirty="0"/>
              <a:t>1. The client sends an authentication request to the Access Point.</a:t>
            </a:r>
          </a:p>
          <a:p>
            <a:pPr marL="457200" lvl="2" indent="0">
              <a:buNone/>
            </a:pPr>
            <a:r>
              <a:rPr lang="en-US" dirty="0"/>
              <a:t>2. The Access Point replies with a clear-text challenge.</a:t>
            </a:r>
          </a:p>
          <a:p>
            <a:pPr marL="457200" lvl="2" indent="0">
              <a:buNone/>
            </a:pPr>
            <a:r>
              <a:rPr lang="en-US" dirty="0"/>
              <a:t>3. The client encrypts the challenge-text using the configured   </a:t>
            </a:r>
            <a:br>
              <a:rPr lang="en-US" dirty="0"/>
            </a:br>
            <a:r>
              <a:rPr lang="en-US" dirty="0"/>
              <a:t>    WEP key and sends it back in another authentication request.</a:t>
            </a:r>
          </a:p>
          <a:p>
            <a:pPr marL="457200" lvl="2" indent="0">
              <a:buNone/>
            </a:pPr>
            <a:r>
              <a:rPr lang="en-US" dirty="0"/>
              <a:t>4. The Access Point decrypts the response. If this matches the   </a:t>
            </a:r>
            <a:br>
              <a:rPr lang="en-US" dirty="0"/>
            </a:br>
            <a:r>
              <a:rPr lang="en-US" dirty="0"/>
              <a:t>     challenge text, the Access Point sends back a positive reply.</a:t>
            </a:r>
            <a:endParaRPr lang="de-DE" dirty="0"/>
          </a:p>
        </p:txBody>
      </p:sp>
    </p:spTree>
    <p:extLst>
      <p:ext uri="{BB962C8B-B14F-4D97-AF65-F5344CB8AC3E}">
        <p14:creationId xmlns:p14="http://schemas.microsoft.com/office/powerpoint/2010/main" val="175080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6BAF1-B5D7-47A7-A113-98B34D135FBF}"/>
              </a:ext>
            </a:extLst>
          </p:cNvPr>
          <p:cNvSpPr>
            <a:spLocks noGrp="1"/>
          </p:cNvSpPr>
          <p:nvPr>
            <p:ph type="title"/>
          </p:nvPr>
        </p:nvSpPr>
        <p:spPr/>
        <p:txBody>
          <a:bodyPr/>
          <a:lstStyle/>
          <a:p>
            <a:r>
              <a:rPr lang="en-US" altLang="en-US" dirty="0"/>
              <a:t>WEP Security Weakness</a:t>
            </a:r>
            <a:endParaRPr lang="de-DE" dirty="0"/>
          </a:p>
        </p:txBody>
      </p:sp>
      <p:sp>
        <p:nvSpPr>
          <p:cNvPr id="3" name="Inhaltsplatzhalter 2">
            <a:extLst>
              <a:ext uri="{FF2B5EF4-FFF2-40B4-BE49-F238E27FC236}">
                <a16:creationId xmlns:a16="http://schemas.microsoft.com/office/drawing/2014/main" id="{F6E1D2C9-8595-438E-9490-F9F878B2B373}"/>
              </a:ext>
            </a:extLst>
          </p:cNvPr>
          <p:cNvSpPr>
            <a:spLocks noGrp="1"/>
          </p:cNvSpPr>
          <p:nvPr>
            <p:ph sz="half" idx="1"/>
          </p:nvPr>
        </p:nvSpPr>
        <p:spPr>
          <a:xfrm>
            <a:off x="457198" y="1298448"/>
            <a:ext cx="8891753" cy="5559552"/>
          </a:xfrm>
        </p:spPr>
        <p:txBody>
          <a:bodyPr/>
          <a:lstStyle/>
          <a:p>
            <a:r>
              <a:rPr lang="de-DE" dirty="0"/>
              <a:t>Open System: </a:t>
            </a:r>
            <a:br>
              <a:rPr lang="de-DE" dirty="0"/>
            </a:br>
            <a:r>
              <a:rPr lang="de-DE" dirty="0" err="1"/>
              <a:t>Transmitting</a:t>
            </a:r>
            <a:r>
              <a:rPr lang="de-DE" dirty="0"/>
              <a:t> </a:t>
            </a:r>
            <a:r>
              <a:rPr lang="de-DE" dirty="0" err="1"/>
              <a:t>the</a:t>
            </a:r>
            <a:r>
              <a:rPr lang="de-DE" dirty="0"/>
              <a:t> </a:t>
            </a:r>
            <a:r>
              <a:rPr lang="de-DE" dirty="0" err="1"/>
              <a:t>secret</a:t>
            </a:r>
            <a:r>
              <a:rPr lang="de-DE" dirty="0"/>
              <a:t> </a:t>
            </a:r>
            <a:r>
              <a:rPr lang="de-DE" dirty="0" err="1"/>
              <a:t>key</a:t>
            </a:r>
            <a:r>
              <a:rPr lang="de-DE" dirty="0"/>
              <a:t> </a:t>
            </a:r>
            <a:r>
              <a:rPr lang="de-DE" dirty="0" err="1"/>
              <a:t>uncrypted</a:t>
            </a:r>
            <a:r>
              <a:rPr lang="de-DE" dirty="0"/>
              <a:t> in </a:t>
            </a:r>
            <a:r>
              <a:rPr lang="de-DE" dirty="0" err="1"/>
              <a:t>the</a:t>
            </a:r>
            <a:r>
              <a:rPr lang="de-DE" dirty="0"/>
              <a:t> Management Frames </a:t>
            </a:r>
          </a:p>
          <a:p>
            <a:endParaRPr lang="de-DE" dirty="0"/>
          </a:p>
          <a:p>
            <a:r>
              <a:rPr lang="de-DE" dirty="0" err="1"/>
              <a:t>Shared</a:t>
            </a:r>
            <a:r>
              <a:rPr lang="de-DE" dirty="0"/>
              <a:t> Key: </a:t>
            </a:r>
            <a:br>
              <a:rPr lang="de-DE" dirty="0"/>
            </a:br>
            <a:r>
              <a:rPr lang="de-DE" dirty="0" err="1"/>
              <a:t>To</a:t>
            </a:r>
            <a:r>
              <a:rPr lang="de-DE" dirty="0"/>
              <a:t> </a:t>
            </a:r>
            <a:r>
              <a:rPr lang="de-DE" dirty="0" err="1"/>
              <a:t>decrypt</a:t>
            </a:r>
            <a:r>
              <a:rPr lang="de-DE" dirty="0"/>
              <a:t> </a:t>
            </a:r>
            <a:r>
              <a:rPr lang="de-DE" dirty="0" err="1"/>
              <a:t>data</a:t>
            </a:r>
            <a:r>
              <a:rPr lang="de-DE" dirty="0"/>
              <a:t> stream </a:t>
            </a:r>
            <a:r>
              <a:rPr lang="de-DE" dirty="0" err="1"/>
              <a:t>capturing</a:t>
            </a:r>
            <a:r>
              <a:rPr lang="de-DE" dirty="0"/>
              <a:t> </a:t>
            </a:r>
            <a:r>
              <a:rPr lang="de-DE" dirty="0" err="1"/>
              <a:t>the</a:t>
            </a:r>
            <a:r>
              <a:rPr lang="de-DE" dirty="0"/>
              <a:t> </a:t>
            </a:r>
            <a:r>
              <a:rPr lang="de-DE" dirty="0" err="1"/>
              <a:t>challenge</a:t>
            </a:r>
            <a:r>
              <a:rPr lang="de-DE" dirty="0"/>
              <a:t> </a:t>
            </a:r>
            <a:r>
              <a:rPr lang="de-DE" dirty="0" err="1"/>
              <a:t>frames</a:t>
            </a:r>
            <a:r>
              <a:rPr lang="de-DE" dirty="0"/>
              <a:t> in </a:t>
            </a:r>
            <a:r>
              <a:rPr lang="de-DE" dirty="0" err="1"/>
              <a:t>Sk-auth</a:t>
            </a:r>
            <a:r>
              <a:rPr lang="de-DE" dirty="0"/>
              <a:t> </a:t>
            </a:r>
            <a:r>
              <a:rPr lang="de-DE" dirty="0" err="1"/>
              <a:t>could</a:t>
            </a:r>
            <a:r>
              <a:rPr lang="de-DE" dirty="0"/>
              <a:t> </a:t>
            </a:r>
            <a:r>
              <a:rPr lang="de-DE" dirty="0" err="1"/>
              <a:t>derive</a:t>
            </a:r>
            <a:r>
              <a:rPr lang="de-DE" dirty="0"/>
              <a:t> </a:t>
            </a:r>
            <a:r>
              <a:rPr lang="de-DE" dirty="0" err="1"/>
              <a:t>the</a:t>
            </a:r>
            <a:r>
              <a:rPr lang="de-DE" dirty="0"/>
              <a:t> </a:t>
            </a:r>
            <a:r>
              <a:rPr lang="de-DE" dirty="0" err="1"/>
              <a:t>keystream</a:t>
            </a:r>
            <a:r>
              <a:rPr lang="de-DE" dirty="0"/>
              <a:t> and </a:t>
            </a:r>
            <a:r>
              <a:rPr lang="de-DE" dirty="0" err="1"/>
              <a:t>therefore</a:t>
            </a:r>
            <a:r>
              <a:rPr lang="de-DE" dirty="0"/>
              <a:t> </a:t>
            </a:r>
            <a:r>
              <a:rPr lang="de-DE" dirty="0" err="1"/>
              <a:t>the</a:t>
            </a:r>
            <a:r>
              <a:rPr lang="de-DE" dirty="0"/>
              <a:t> original </a:t>
            </a:r>
            <a:r>
              <a:rPr lang="de-DE" dirty="0" err="1"/>
              <a:t>key</a:t>
            </a:r>
            <a:r>
              <a:rPr lang="de-DE" dirty="0"/>
              <a:t> -&gt; See WEP-</a:t>
            </a:r>
            <a:r>
              <a:rPr lang="de-DE" dirty="0" err="1"/>
              <a:t>Attacks</a:t>
            </a:r>
            <a:r>
              <a:rPr lang="de-DE" dirty="0"/>
              <a:t> </a:t>
            </a:r>
            <a:r>
              <a:rPr lang="de-DE" dirty="0" err="1"/>
              <a:t>later</a:t>
            </a:r>
            <a:r>
              <a:rPr lang="de-DE" dirty="0"/>
              <a:t> in </a:t>
            </a:r>
            <a:r>
              <a:rPr lang="de-DE" dirty="0" err="1"/>
              <a:t>the</a:t>
            </a:r>
            <a:r>
              <a:rPr lang="de-DE" dirty="0"/>
              <a:t> </a:t>
            </a:r>
            <a:r>
              <a:rPr lang="de-DE" dirty="0" err="1"/>
              <a:t>presentation</a:t>
            </a:r>
            <a:r>
              <a:rPr lang="de-DE" dirty="0"/>
              <a:t>  </a:t>
            </a:r>
          </a:p>
          <a:p>
            <a:endParaRPr lang="de-DE" dirty="0"/>
          </a:p>
          <a:p>
            <a:pPr marL="0" indent="0" algn="ctr">
              <a:buNone/>
            </a:pPr>
            <a:r>
              <a:rPr lang="de-DE" dirty="0"/>
              <a:t>NEVER EVER USE WEP !!!</a:t>
            </a:r>
          </a:p>
          <a:p>
            <a:pPr marL="0" indent="0">
              <a:buNone/>
            </a:pPr>
            <a:endParaRPr lang="de-DE" dirty="0"/>
          </a:p>
        </p:txBody>
      </p:sp>
    </p:spTree>
    <p:extLst>
      <p:ext uri="{BB962C8B-B14F-4D97-AF65-F5344CB8AC3E}">
        <p14:creationId xmlns:p14="http://schemas.microsoft.com/office/powerpoint/2010/main" val="381061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2A71-A05C-4B86-A1FD-CBA2125331F4}"/>
              </a:ext>
            </a:extLst>
          </p:cNvPr>
          <p:cNvSpPr>
            <a:spLocks noGrp="1"/>
          </p:cNvSpPr>
          <p:nvPr>
            <p:ph type="title"/>
          </p:nvPr>
        </p:nvSpPr>
        <p:spPr>
          <a:xfrm>
            <a:off x="777241" y="431444"/>
            <a:ext cx="8366760" cy="841248"/>
          </a:xfrm>
        </p:spPr>
        <p:txBody>
          <a:bodyPr>
            <a:normAutofit/>
          </a:bodyPr>
          <a:lstStyle/>
          <a:p>
            <a:r>
              <a:rPr lang="de-DE" dirty="0"/>
              <a:t>Wi-Fi </a:t>
            </a:r>
            <a:r>
              <a:rPr lang="de-DE" dirty="0" err="1"/>
              <a:t>Protected</a:t>
            </a:r>
            <a:r>
              <a:rPr lang="de-DE" dirty="0"/>
              <a:t> Access WPA</a:t>
            </a:r>
          </a:p>
        </p:txBody>
      </p:sp>
      <p:sp>
        <p:nvSpPr>
          <p:cNvPr id="3" name="Inhaltsplatzhalter 2">
            <a:extLst>
              <a:ext uri="{FF2B5EF4-FFF2-40B4-BE49-F238E27FC236}">
                <a16:creationId xmlns:a16="http://schemas.microsoft.com/office/drawing/2014/main" id="{CB5D280A-7AB8-4E3F-949D-EC04383A123E}"/>
              </a:ext>
            </a:extLst>
          </p:cNvPr>
          <p:cNvSpPr>
            <a:spLocks noGrp="1"/>
          </p:cNvSpPr>
          <p:nvPr>
            <p:ph sz="half" idx="1"/>
          </p:nvPr>
        </p:nvSpPr>
        <p:spPr>
          <a:xfrm>
            <a:off x="777240" y="1272692"/>
            <a:ext cx="8240636" cy="4404777"/>
          </a:xfrm>
        </p:spPr>
        <p:txBody>
          <a:bodyPr/>
          <a:lstStyle/>
          <a:p>
            <a:r>
              <a:rPr lang="de-DE" dirty="0"/>
              <a:t>WPA – IEEE 802.11i </a:t>
            </a:r>
            <a:r>
              <a:rPr lang="de-DE" dirty="0" err="1"/>
              <a:t>introduced</a:t>
            </a:r>
            <a:r>
              <a:rPr lang="de-DE" dirty="0"/>
              <a:t> in 2003</a:t>
            </a:r>
          </a:p>
          <a:p>
            <a:r>
              <a:rPr lang="de-DE" dirty="0"/>
              <a:t>WPA-Personal aka WPA-PSK</a:t>
            </a:r>
          </a:p>
          <a:p>
            <a:pPr lvl="1"/>
            <a:r>
              <a:rPr lang="de-DE" dirty="0" err="1"/>
              <a:t>Primarily</a:t>
            </a:r>
            <a:r>
              <a:rPr lang="de-DE" dirty="0"/>
              <a:t> </a:t>
            </a:r>
            <a:r>
              <a:rPr lang="de-DE" dirty="0" err="1"/>
              <a:t>designed</a:t>
            </a:r>
            <a:r>
              <a:rPr lang="de-DE" dirty="0"/>
              <a:t> </a:t>
            </a:r>
            <a:r>
              <a:rPr lang="de-DE" dirty="0" err="1"/>
              <a:t>for</a:t>
            </a:r>
            <a:r>
              <a:rPr lang="de-DE" dirty="0"/>
              <a:t> Small/Home Office </a:t>
            </a:r>
            <a:r>
              <a:rPr lang="de-DE" dirty="0" err="1"/>
              <a:t>networks</a:t>
            </a:r>
            <a:endParaRPr lang="de-DE" dirty="0"/>
          </a:p>
          <a:p>
            <a:pPr lvl="1"/>
            <a:endParaRPr lang="de-DE" dirty="0"/>
          </a:p>
          <a:p>
            <a:pPr lvl="1"/>
            <a:r>
              <a:rPr lang="de-DE" dirty="0" err="1"/>
              <a:t>No</a:t>
            </a:r>
            <a:r>
              <a:rPr lang="de-DE" dirty="0"/>
              <a:t> </a:t>
            </a:r>
            <a:r>
              <a:rPr lang="de-DE" dirty="0" err="1"/>
              <a:t>authentication</a:t>
            </a:r>
            <a:r>
              <a:rPr lang="de-DE" dirty="0"/>
              <a:t> </a:t>
            </a:r>
            <a:r>
              <a:rPr lang="de-DE" dirty="0" err="1"/>
              <a:t>server</a:t>
            </a:r>
            <a:r>
              <a:rPr lang="de-DE" dirty="0"/>
              <a:t> </a:t>
            </a:r>
            <a:r>
              <a:rPr lang="de-DE" dirty="0" err="1"/>
              <a:t>required</a:t>
            </a:r>
            <a:r>
              <a:rPr lang="de-DE" dirty="0"/>
              <a:t> -&gt; Use </a:t>
            </a:r>
            <a:r>
              <a:rPr lang="de-DE" dirty="0" err="1"/>
              <a:t>passphrase</a:t>
            </a:r>
            <a:r>
              <a:rPr lang="de-DE" dirty="0"/>
              <a:t> </a:t>
            </a:r>
            <a:r>
              <a:rPr lang="de-DE" dirty="0" err="1"/>
              <a:t>of</a:t>
            </a:r>
            <a:r>
              <a:rPr lang="de-DE" dirty="0"/>
              <a:t> 8 </a:t>
            </a:r>
            <a:r>
              <a:rPr lang="de-DE" dirty="0" err="1"/>
              <a:t>to</a:t>
            </a:r>
            <a:r>
              <a:rPr lang="de-DE" dirty="0"/>
              <a:t> 63 ASCII </a:t>
            </a:r>
            <a:r>
              <a:rPr lang="de-DE" dirty="0" err="1"/>
              <a:t>character</a:t>
            </a:r>
            <a:r>
              <a:rPr lang="de-DE" dirty="0"/>
              <a:t> </a:t>
            </a:r>
          </a:p>
          <a:p>
            <a:pPr lvl="1"/>
            <a:endParaRPr lang="de-DE" dirty="0"/>
          </a:p>
          <a:p>
            <a:pPr lvl="1"/>
            <a:r>
              <a:rPr lang="de-DE" dirty="0" err="1"/>
              <a:t>Using</a:t>
            </a:r>
            <a:r>
              <a:rPr lang="de-DE" dirty="0"/>
              <a:t> ASCII </a:t>
            </a:r>
            <a:r>
              <a:rPr lang="de-DE" dirty="0" err="1"/>
              <a:t>charactes</a:t>
            </a:r>
            <a:r>
              <a:rPr lang="de-DE" dirty="0"/>
              <a:t> </a:t>
            </a:r>
            <a:r>
              <a:rPr lang="de-DE" dirty="0" err="1"/>
              <a:t>the</a:t>
            </a:r>
            <a:r>
              <a:rPr lang="de-DE" dirty="0"/>
              <a:t> 256-bit </a:t>
            </a:r>
            <a:r>
              <a:rPr lang="de-DE" dirty="0" err="1"/>
              <a:t>shared</a:t>
            </a:r>
            <a:r>
              <a:rPr lang="de-DE" dirty="0"/>
              <a:t> </a:t>
            </a:r>
            <a:r>
              <a:rPr lang="de-DE" dirty="0" err="1"/>
              <a:t>key</a:t>
            </a:r>
            <a:r>
              <a:rPr lang="de-DE" dirty="0"/>
              <a:t> </a:t>
            </a:r>
            <a:r>
              <a:rPr lang="de-DE" dirty="0" err="1"/>
              <a:t>is</a:t>
            </a:r>
            <a:r>
              <a:rPr lang="de-DE" dirty="0"/>
              <a:t> </a:t>
            </a:r>
            <a:r>
              <a:rPr lang="de-DE" dirty="0" err="1"/>
              <a:t>calculated</a:t>
            </a:r>
            <a:r>
              <a:rPr lang="de-DE" dirty="0"/>
              <a:t> </a:t>
            </a:r>
            <a:r>
              <a:rPr lang="de-DE" dirty="0" err="1"/>
              <a:t>by</a:t>
            </a:r>
            <a:r>
              <a:rPr lang="de-DE" dirty="0"/>
              <a:t> </a:t>
            </a:r>
            <a:r>
              <a:rPr lang="de-DE" dirty="0" err="1"/>
              <a:t>appliy</a:t>
            </a:r>
            <a:r>
              <a:rPr lang="de-DE" dirty="0"/>
              <a:t> PBKDF2 </a:t>
            </a:r>
            <a:r>
              <a:rPr lang="de-DE" dirty="0" err="1"/>
              <a:t>key</a:t>
            </a:r>
            <a:r>
              <a:rPr lang="de-DE" dirty="0"/>
              <a:t> </a:t>
            </a:r>
            <a:r>
              <a:rPr lang="de-DE" dirty="0" err="1"/>
              <a:t>derivation</a:t>
            </a:r>
            <a:r>
              <a:rPr lang="de-DE" dirty="0"/>
              <a:t> </a:t>
            </a:r>
            <a:r>
              <a:rPr lang="de-DE" dirty="0" err="1"/>
              <a:t>function</a:t>
            </a:r>
            <a:r>
              <a:rPr lang="de-DE" dirty="0"/>
              <a:t> </a:t>
            </a:r>
            <a:r>
              <a:rPr lang="de-DE" dirty="0" err="1"/>
              <a:t>to</a:t>
            </a:r>
            <a:r>
              <a:rPr lang="de-DE" dirty="0"/>
              <a:t> </a:t>
            </a:r>
            <a:r>
              <a:rPr lang="de-DE" dirty="0" err="1"/>
              <a:t>the</a:t>
            </a:r>
            <a:r>
              <a:rPr lang="de-DE" dirty="0"/>
              <a:t> </a:t>
            </a:r>
            <a:r>
              <a:rPr lang="de-DE" dirty="0" err="1"/>
              <a:t>passphrase</a:t>
            </a:r>
            <a:r>
              <a:rPr lang="de-DE" dirty="0"/>
              <a:t>, </a:t>
            </a:r>
            <a:r>
              <a:rPr lang="de-DE" dirty="0" err="1"/>
              <a:t>using</a:t>
            </a:r>
            <a:r>
              <a:rPr lang="de-DE" dirty="0"/>
              <a:t> SSID </a:t>
            </a:r>
            <a:r>
              <a:rPr lang="de-DE" dirty="0" err="1"/>
              <a:t>as</a:t>
            </a:r>
            <a:r>
              <a:rPr lang="de-DE" dirty="0"/>
              <a:t> </a:t>
            </a:r>
            <a:r>
              <a:rPr lang="de-DE" dirty="0" err="1"/>
              <a:t>the</a:t>
            </a:r>
            <a:r>
              <a:rPr lang="de-DE" dirty="0"/>
              <a:t> </a:t>
            </a:r>
            <a:r>
              <a:rPr lang="de-DE" dirty="0" err="1"/>
              <a:t>salt</a:t>
            </a:r>
            <a:r>
              <a:rPr lang="de-DE" dirty="0"/>
              <a:t> plus 4096 </a:t>
            </a:r>
            <a:r>
              <a:rPr lang="de-DE" dirty="0" err="1"/>
              <a:t>iterations</a:t>
            </a:r>
            <a:r>
              <a:rPr lang="de-DE" dirty="0"/>
              <a:t> </a:t>
            </a:r>
            <a:r>
              <a:rPr lang="de-DE" dirty="0" err="1"/>
              <a:t>of</a:t>
            </a:r>
            <a:r>
              <a:rPr lang="de-DE" dirty="0"/>
              <a:t> HMAC-SHA1</a:t>
            </a:r>
          </a:p>
          <a:p>
            <a:pPr lvl="1"/>
            <a:endParaRPr lang="de-DE" dirty="0"/>
          </a:p>
          <a:p>
            <a:endParaRPr lang="de-DE" dirty="0"/>
          </a:p>
          <a:p>
            <a:pPr marL="0" indent="0">
              <a:buNone/>
            </a:pPr>
            <a:endParaRPr lang="de-DE" dirty="0"/>
          </a:p>
        </p:txBody>
      </p:sp>
    </p:spTree>
    <p:extLst>
      <p:ext uri="{BB962C8B-B14F-4D97-AF65-F5344CB8AC3E}">
        <p14:creationId xmlns:p14="http://schemas.microsoft.com/office/powerpoint/2010/main" val="20910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2A71-A05C-4B86-A1FD-CBA2125331F4}"/>
              </a:ext>
            </a:extLst>
          </p:cNvPr>
          <p:cNvSpPr>
            <a:spLocks noGrp="1"/>
          </p:cNvSpPr>
          <p:nvPr>
            <p:ph type="title"/>
          </p:nvPr>
        </p:nvSpPr>
        <p:spPr/>
        <p:txBody>
          <a:bodyPr/>
          <a:lstStyle/>
          <a:p>
            <a:r>
              <a:rPr lang="de-DE" dirty="0"/>
              <a:t>WPA: Wi-Fi </a:t>
            </a:r>
            <a:r>
              <a:rPr lang="de-DE" dirty="0" err="1"/>
              <a:t>Protected</a:t>
            </a:r>
            <a:r>
              <a:rPr lang="de-DE" dirty="0"/>
              <a:t> Access</a:t>
            </a:r>
          </a:p>
        </p:txBody>
      </p:sp>
      <p:sp>
        <p:nvSpPr>
          <p:cNvPr id="3" name="Inhaltsplatzhalter 2">
            <a:extLst>
              <a:ext uri="{FF2B5EF4-FFF2-40B4-BE49-F238E27FC236}">
                <a16:creationId xmlns:a16="http://schemas.microsoft.com/office/drawing/2014/main" id="{CB5D280A-7AB8-4E3F-949D-EC04383A123E}"/>
              </a:ext>
            </a:extLst>
          </p:cNvPr>
          <p:cNvSpPr>
            <a:spLocks noGrp="1"/>
          </p:cNvSpPr>
          <p:nvPr>
            <p:ph sz="half" idx="1"/>
          </p:nvPr>
        </p:nvSpPr>
        <p:spPr>
          <a:xfrm>
            <a:off x="777240" y="1252220"/>
            <a:ext cx="8240636" cy="5148580"/>
          </a:xfrm>
        </p:spPr>
        <p:txBody>
          <a:bodyPr/>
          <a:lstStyle/>
          <a:p>
            <a:r>
              <a:rPr lang="de-DE" dirty="0"/>
              <a:t>IEEE 802.11i – </a:t>
            </a:r>
            <a:r>
              <a:rPr lang="de-DE" dirty="0" err="1"/>
              <a:t>Overview</a:t>
            </a:r>
            <a:endParaRPr lang="de-DE" dirty="0"/>
          </a:p>
          <a:p>
            <a:r>
              <a:rPr lang="de-DE" dirty="0"/>
              <a:t>WPA 1 </a:t>
            </a:r>
          </a:p>
          <a:p>
            <a:pPr lvl="1"/>
            <a:r>
              <a:rPr lang="de-DE" dirty="0"/>
              <a:t>Temporal Key Integrity Protocol – TKIP</a:t>
            </a:r>
          </a:p>
          <a:p>
            <a:pPr lvl="1"/>
            <a:r>
              <a:rPr lang="de-DE" dirty="0"/>
              <a:t>Message Integrity Check – Part </a:t>
            </a:r>
            <a:r>
              <a:rPr lang="de-DE" dirty="0" err="1"/>
              <a:t>of</a:t>
            </a:r>
            <a:r>
              <a:rPr lang="de-DE" dirty="0"/>
              <a:t> TKIP (Michael)</a:t>
            </a:r>
          </a:p>
          <a:p>
            <a:pPr lvl="1"/>
            <a:r>
              <a:rPr lang="de-DE" dirty="0"/>
              <a:t>Key Mixing – Part </a:t>
            </a:r>
            <a:r>
              <a:rPr lang="de-DE" dirty="0" err="1"/>
              <a:t>of</a:t>
            </a:r>
            <a:r>
              <a:rPr lang="de-DE" dirty="0"/>
              <a:t> TKIP</a:t>
            </a:r>
          </a:p>
          <a:p>
            <a:r>
              <a:rPr lang="de-DE" dirty="0"/>
              <a:t>WPA 2 </a:t>
            </a:r>
          </a:p>
          <a:p>
            <a:pPr lvl="1"/>
            <a:r>
              <a:rPr lang="de-DE" dirty="0" err="1"/>
              <a:t>Implementing</a:t>
            </a:r>
            <a:r>
              <a:rPr lang="de-DE" dirty="0"/>
              <a:t> Counter Mode </a:t>
            </a:r>
            <a:r>
              <a:rPr lang="de-DE" dirty="0" err="1"/>
              <a:t>Cipher</a:t>
            </a:r>
            <a:r>
              <a:rPr lang="de-DE" dirty="0"/>
              <a:t> Block </a:t>
            </a:r>
            <a:r>
              <a:rPr lang="de-DE" dirty="0" err="1"/>
              <a:t>Changing</a:t>
            </a:r>
            <a:r>
              <a:rPr lang="de-DE" dirty="0"/>
              <a:t> CCMP, an AES-</a:t>
            </a:r>
            <a:r>
              <a:rPr lang="de-DE" dirty="0" err="1"/>
              <a:t>based</a:t>
            </a:r>
            <a:r>
              <a:rPr lang="de-DE" dirty="0"/>
              <a:t> </a:t>
            </a:r>
            <a:r>
              <a:rPr lang="de-DE" dirty="0" err="1"/>
              <a:t>encryption</a:t>
            </a:r>
            <a:r>
              <a:rPr lang="de-DE" dirty="0"/>
              <a:t> </a:t>
            </a:r>
            <a:r>
              <a:rPr lang="de-DE" dirty="0" err="1"/>
              <a:t>mode</a:t>
            </a:r>
            <a:endParaRPr lang="de-DE" dirty="0"/>
          </a:p>
          <a:p>
            <a:r>
              <a:rPr lang="de-DE" dirty="0"/>
              <a:t>WPA 3 </a:t>
            </a:r>
          </a:p>
          <a:p>
            <a:pPr lvl="1"/>
            <a:r>
              <a:rPr lang="de-DE" dirty="0" err="1"/>
              <a:t>Introduction</a:t>
            </a:r>
            <a:r>
              <a:rPr lang="de-DE" dirty="0"/>
              <a:t> </a:t>
            </a:r>
            <a:r>
              <a:rPr lang="de-DE" dirty="0" err="1"/>
              <a:t>of</a:t>
            </a:r>
            <a:r>
              <a:rPr lang="de-DE" dirty="0"/>
              <a:t> an Enterprise </a:t>
            </a:r>
            <a:r>
              <a:rPr lang="de-DE" dirty="0" err="1"/>
              <a:t>mode</a:t>
            </a:r>
            <a:r>
              <a:rPr lang="de-DE" dirty="0"/>
              <a:t> (AES-256 in GCM </a:t>
            </a:r>
            <a:r>
              <a:rPr lang="de-DE" dirty="0" err="1"/>
              <a:t>mode</a:t>
            </a:r>
            <a:r>
              <a:rPr lang="de-DE" dirty="0"/>
              <a:t> with SHA-384 </a:t>
            </a:r>
            <a:r>
              <a:rPr lang="de-DE" dirty="0" err="1"/>
              <a:t>as</a:t>
            </a:r>
            <a:r>
              <a:rPr lang="de-DE" dirty="0"/>
              <a:t> HMAC)</a:t>
            </a:r>
          </a:p>
        </p:txBody>
      </p:sp>
    </p:spTree>
    <p:extLst>
      <p:ext uri="{BB962C8B-B14F-4D97-AF65-F5344CB8AC3E}">
        <p14:creationId xmlns:p14="http://schemas.microsoft.com/office/powerpoint/2010/main" val="7701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2A71-A05C-4B86-A1FD-CBA2125331F4}"/>
              </a:ext>
            </a:extLst>
          </p:cNvPr>
          <p:cNvSpPr>
            <a:spLocks noGrp="1"/>
          </p:cNvSpPr>
          <p:nvPr>
            <p:ph type="title"/>
          </p:nvPr>
        </p:nvSpPr>
        <p:spPr>
          <a:xfrm>
            <a:off x="777240" y="236483"/>
            <a:ext cx="8016240" cy="841248"/>
          </a:xfrm>
        </p:spPr>
        <p:txBody>
          <a:bodyPr/>
          <a:lstStyle/>
          <a:p>
            <a:r>
              <a:rPr lang="de-DE" dirty="0"/>
              <a:t>WPA </a:t>
            </a:r>
            <a:r>
              <a:rPr lang="de-DE" dirty="0" err="1"/>
              <a:t>Terminology</a:t>
            </a:r>
            <a:endParaRPr lang="de-DE" dirty="0"/>
          </a:p>
        </p:txBody>
      </p:sp>
      <p:sp>
        <p:nvSpPr>
          <p:cNvPr id="3" name="Inhaltsplatzhalter 2">
            <a:extLst>
              <a:ext uri="{FF2B5EF4-FFF2-40B4-BE49-F238E27FC236}">
                <a16:creationId xmlns:a16="http://schemas.microsoft.com/office/drawing/2014/main" id="{CB5D280A-7AB8-4E3F-949D-EC04383A123E}"/>
              </a:ext>
            </a:extLst>
          </p:cNvPr>
          <p:cNvSpPr>
            <a:spLocks noGrp="1"/>
          </p:cNvSpPr>
          <p:nvPr>
            <p:ph sz="half" idx="1"/>
          </p:nvPr>
        </p:nvSpPr>
        <p:spPr>
          <a:xfrm>
            <a:off x="777240" y="1077731"/>
            <a:ext cx="8240636" cy="5148580"/>
          </a:xfrm>
        </p:spPr>
        <p:txBody>
          <a:bodyPr/>
          <a:lstStyle/>
          <a:p>
            <a:r>
              <a:rPr lang="de-DE" dirty="0"/>
              <a:t>WPA-Enterprise aka WPA-802.1X-2004 Mode</a:t>
            </a:r>
          </a:p>
          <a:p>
            <a:pPr lvl="1"/>
            <a:r>
              <a:rPr lang="de-DE" dirty="0" err="1"/>
              <a:t>Designed</a:t>
            </a:r>
            <a:r>
              <a:rPr lang="de-DE" dirty="0"/>
              <a:t> </a:t>
            </a:r>
            <a:r>
              <a:rPr lang="de-DE" dirty="0" err="1"/>
              <a:t>for</a:t>
            </a:r>
            <a:r>
              <a:rPr lang="de-DE" dirty="0"/>
              <a:t> </a:t>
            </a:r>
            <a:r>
              <a:rPr lang="de-DE" dirty="0" err="1"/>
              <a:t>enterprise</a:t>
            </a:r>
            <a:r>
              <a:rPr lang="de-DE" dirty="0"/>
              <a:t> </a:t>
            </a:r>
            <a:r>
              <a:rPr lang="de-DE" dirty="0" err="1"/>
              <a:t>networks</a:t>
            </a:r>
            <a:r>
              <a:rPr lang="de-DE" dirty="0"/>
              <a:t> </a:t>
            </a:r>
            <a:r>
              <a:rPr lang="de-DE" dirty="0" err="1"/>
              <a:t>using</a:t>
            </a:r>
            <a:r>
              <a:rPr lang="de-DE" dirty="0"/>
              <a:t> RADIUS </a:t>
            </a:r>
          </a:p>
          <a:p>
            <a:pPr lvl="1"/>
            <a:r>
              <a:rPr lang="de-DE" dirty="0" err="1"/>
              <a:t>Various</a:t>
            </a:r>
            <a:r>
              <a:rPr lang="de-DE" dirty="0"/>
              <a:t> Use </a:t>
            </a:r>
            <a:r>
              <a:rPr lang="de-DE" dirty="0" err="1"/>
              <a:t>of</a:t>
            </a:r>
            <a:r>
              <a:rPr lang="de-DE" dirty="0"/>
              <a:t> Extensible Authentication Protocol EAP, </a:t>
            </a:r>
            <a:r>
              <a:rPr lang="de-DE" dirty="0" err="1"/>
              <a:t>which</a:t>
            </a:r>
            <a:r>
              <a:rPr lang="de-DE" dirty="0"/>
              <a:t> </a:t>
            </a:r>
            <a:r>
              <a:rPr lang="de-DE" dirty="0" err="1"/>
              <a:t>is</a:t>
            </a:r>
            <a:r>
              <a:rPr lang="de-DE" dirty="0"/>
              <a:t> a </a:t>
            </a:r>
            <a:r>
              <a:rPr lang="de-DE" dirty="0" err="1"/>
              <a:t>authentication</a:t>
            </a:r>
            <a:r>
              <a:rPr lang="de-DE" dirty="0"/>
              <a:t> </a:t>
            </a:r>
            <a:r>
              <a:rPr lang="de-DE" dirty="0" err="1"/>
              <a:t>framework</a:t>
            </a:r>
            <a:r>
              <a:rPr lang="de-DE" dirty="0"/>
              <a:t>. </a:t>
            </a:r>
            <a:r>
              <a:rPr lang="de-DE" dirty="0" err="1"/>
              <a:t>There</a:t>
            </a:r>
            <a:r>
              <a:rPr lang="de-DE" dirty="0"/>
              <a:t> </a:t>
            </a:r>
            <a:r>
              <a:rPr lang="de-DE" dirty="0" err="1"/>
              <a:t>are</a:t>
            </a:r>
            <a:r>
              <a:rPr lang="de-DE" dirty="0"/>
              <a:t> </a:t>
            </a:r>
            <a:r>
              <a:rPr lang="de-DE" dirty="0" err="1"/>
              <a:t>almost</a:t>
            </a:r>
            <a:r>
              <a:rPr lang="de-DE" dirty="0"/>
              <a:t> 40 different </a:t>
            </a:r>
            <a:r>
              <a:rPr lang="de-DE" dirty="0" err="1"/>
              <a:t>methods</a:t>
            </a:r>
            <a:r>
              <a:rPr lang="de-DE" dirty="0"/>
              <a:t> </a:t>
            </a:r>
            <a:r>
              <a:rPr lang="de-DE" dirty="0" err="1"/>
              <a:t>available</a:t>
            </a:r>
            <a:r>
              <a:rPr lang="de-DE" dirty="0"/>
              <a:t>. </a:t>
            </a:r>
            <a:r>
              <a:rPr lang="de-DE" dirty="0" err="1"/>
              <a:t>Some</a:t>
            </a:r>
            <a:r>
              <a:rPr lang="de-DE" dirty="0"/>
              <a:t> </a:t>
            </a:r>
            <a:r>
              <a:rPr lang="de-DE" dirty="0" err="1"/>
              <a:t>of</a:t>
            </a:r>
            <a:r>
              <a:rPr lang="de-DE" dirty="0"/>
              <a:t> </a:t>
            </a:r>
            <a:r>
              <a:rPr lang="de-DE" dirty="0" err="1"/>
              <a:t>the</a:t>
            </a:r>
            <a:r>
              <a:rPr lang="de-DE" dirty="0"/>
              <a:t> </a:t>
            </a:r>
            <a:r>
              <a:rPr lang="de-DE" dirty="0" err="1"/>
              <a:t>most</a:t>
            </a:r>
            <a:r>
              <a:rPr lang="de-DE" dirty="0"/>
              <a:t> </a:t>
            </a:r>
            <a:r>
              <a:rPr lang="de-DE" dirty="0" err="1"/>
              <a:t>common</a:t>
            </a:r>
            <a:r>
              <a:rPr lang="de-DE" dirty="0"/>
              <a:t> </a:t>
            </a:r>
            <a:r>
              <a:rPr lang="de-DE" dirty="0" err="1"/>
              <a:t>are</a:t>
            </a:r>
            <a:r>
              <a:rPr lang="de-DE" dirty="0"/>
              <a:t>: </a:t>
            </a:r>
          </a:p>
          <a:p>
            <a:pPr lvl="2"/>
            <a:r>
              <a:rPr lang="de-DE" dirty="0"/>
              <a:t> EAP-Transport Layer Security -&gt; EAE-TLS</a:t>
            </a:r>
          </a:p>
          <a:p>
            <a:pPr lvl="2"/>
            <a:r>
              <a:rPr lang="de-DE" dirty="0"/>
              <a:t> EAP </a:t>
            </a:r>
            <a:r>
              <a:rPr lang="de-DE" dirty="0" err="1"/>
              <a:t>Lightwight</a:t>
            </a:r>
            <a:r>
              <a:rPr lang="de-DE" dirty="0"/>
              <a:t> Extensible Authentication Protocol -&gt; EAP-LEAP</a:t>
            </a:r>
          </a:p>
          <a:p>
            <a:pPr lvl="2"/>
            <a:r>
              <a:rPr lang="de-DE" dirty="0"/>
              <a:t> EAP Internet Key </a:t>
            </a:r>
            <a:r>
              <a:rPr lang="de-DE" dirty="0" err="1"/>
              <a:t>Excnage</a:t>
            </a:r>
            <a:r>
              <a:rPr lang="de-DE" dirty="0"/>
              <a:t> v.2 -&gt; EAP-IKEv2</a:t>
            </a:r>
          </a:p>
          <a:p>
            <a:r>
              <a:rPr lang="de-DE" dirty="0"/>
              <a:t>Wi-Fi </a:t>
            </a:r>
            <a:r>
              <a:rPr lang="de-DE" dirty="0" err="1"/>
              <a:t>Protected</a:t>
            </a:r>
            <a:r>
              <a:rPr lang="de-DE" dirty="0"/>
              <a:t> Setup WPS</a:t>
            </a:r>
          </a:p>
          <a:p>
            <a:pPr lvl="1"/>
            <a:r>
              <a:rPr lang="de-DE" dirty="0" err="1"/>
              <a:t>Mostly</a:t>
            </a:r>
            <a:r>
              <a:rPr lang="de-DE" dirty="0"/>
              <a:t> </a:t>
            </a:r>
            <a:r>
              <a:rPr lang="de-DE" dirty="0" err="1"/>
              <a:t>commercial</a:t>
            </a:r>
            <a:r>
              <a:rPr lang="de-DE" dirty="0"/>
              <a:t> </a:t>
            </a:r>
            <a:r>
              <a:rPr lang="de-DE" dirty="0" err="1"/>
              <a:t>products</a:t>
            </a:r>
            <a:endParaRPr lang="de-DE" dirty="0"/>
          </a:p>
          <a:p>
            <a:pPr lvl="1"/>
            <a:r>
              <a:rPr lang="de-DE" dirty="0"/>
              <a:t>Easy </a:t>
            </a:r>
            <a:r>
              <a:rPr lang="de-DE" dirty="0" err="1"/>
              <a:t>key</a:t>
            </a:r>
            <a:r>
              <a:rPr lang="de-DE" dirty="0"/>
              <a:t> </a:t>
            </a:r>
            <a:r>
              <a:rPr lang="de-DE" dirty="0" err="1"/>
              <a:t>distribution</a:t>
            </a:r>
            <a:r>
              <a:rPr lang="de-DE" dirty="0"/>
              <a:t> </a:t>
            </a:r>
            <a:r>
              <a:rPr lang="de-DE" dirty="0" err="1"/>
              <a:t>methode</a:t>
            </a:r>
            <a:r>
              <a:rPr lang="de-DE" dirty="0"/>
              <a:t> but </a:t>
            </a:r>
            <a:r>
              <a:rPr lang="de-DE" dirty="0" err="1"/>
              <a:t>contains</a:t>
            </a:r>
            <a:r>
              <a:rPr lang="de-DE" dirty="0"/>
              <a:t> a </a:t>
            </a:r>
            <a:r>
              <a:rPr lang="de-DE" dirty="0" err="1"/>
              <a:t>major</a:t>
            </a:r>
            <a:r>
              <a:rPr lang="de-DE" dirty="0"/>
              <a:t> </a:t>
            </a:r>
            <a:r>
              <a:rPr lang="de-DE" dirty="0" err="1"/>
              <a:t>security</a:t>
            </a:r>
            <a:r>
              <a:rPr lang="de-DE" dirty="0"/>
              <a:t> hole via WPS PIN Recovery -&gt; DO NOT USE IT !! </a:t>
            </a:r>
          </a:p>
        </p:txBody>
      </p:sp>
    </p:spTree>
    <p:extLst>
      <p:ext uri="{BB962C8B-B14F-4D97-AF65-F5344CB8AC3E}">
        <p14:creationId xmlns:p14="http://schemas.microsoft.com/office/powerpoint/2010/main" val="22805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ECE58-8C66-4A58-8FE3-6ED5F4328771}"/>
              </a:ext>
            </a:extLst>
          </p:cNvPr>
          <p:cNvSpPr>
            <a:spLocks noGrp="1"/>
          </p:cNvSpPr>
          <p:nvPr>
            <p:ph type="title"/>
          </p:nvPr>
        </p:nvSpPr>
        <p:spPr/>
        <p:txBody>
          <a:bodyPr/>
          <a:lstStyle/>
          <a:p>
            <a:r>
              <a:rPr lang="de-DE" dirty="0"/>
              <a:t>WPA: Wi-Fi </a:t>
            </a:r>
            <a:r>
              <a:rPr lang="de-DE" dirty="0" err="1"/>
              <a:t>Protected</a:t>
            </a:r>
            <a:r>
              <a:rPr lang="de-DE" dirty="0"/>
              <a:t> Access</a:t>
            </a:r>
          </a:p>
        </p:txBody>
      </p:sp>
      <p:graphicFrame>
        <p:nvGraphicFramePr>
          <p:cNvPr id="4" name="Tabelle 4">
            <a:extLst>
              <a:ext uri="{FF2B5EF4-FFF2-40B4-BE49-F238E27FC236}">
                <a16:creationId xmlns:a16="http://schemas.microsoft.com/office/drawing/2014/main" id="{5094A831-2D33-456F-9FD5-DC1134049CE3}"/>
              </a:ext>
            </a:extLst>
          </p:cNvPr>
          <p:cNvGraphicFramePr>
            <a:graphicFrameLocks noGrp="1"/>
          </p:cNvGraphicFramePr>
          <p:nvPr>
            <p:ph sz="half" idx="1"/>
            <p:extLst>
              <p:ext uri="{D42A27DB-BD31-4B8C-83A1-F6EECF244321}">
                <p14:modId xmlns:p14="http://schemas.microsoft.com/office/powerpoint/2010/main" val="1990817643"/>
              </p:ext>
            </p:extLst>
          </p:nvPr>
        </p:nvGraphicFramePr>
        <p:xfrm>
          <a:off x="457200" y="1600200"/>
          <a:ext cx="8229599" cy="259588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785463140"/>
                    </a:ext>
                  </a:extLst>
                </a:gridCol>
                <a:gridCol w="1175657">
                  <a:extLst>
                    <a:ext uri="{9D8B030D-6E8A-4147-A177-3AD203B41FA5}">
                      <a16:colId xmlns:a16="http://schemas.microsoft.com/office/drawing/2014/main" val="1578088693"/>
                    </a:ext>
                  </a:extLst>
                </a:gridCol>
                <a:gridCol w="1175657">
                  <a:extLst>
                    <a:ext uri="{9D8B030D-6E8A-4147-A177-3AD203B41FA5}">
                      <a16:colId xmlns:a16="http://schemas.microsoft.com/office/drawing/2014/main" val="1004524009"/>
                    </a:ext>
                  </a:extLst>
                </a:gridCol>
                <a:gridCol w="1433990">
                  <a:extLst>
                    <a:ext uri="{9D8B030D-6E8A-4147-A177-3AD203B41FA5}">
                      <a16:colId xmlns:a16="http://schemas.microsoft.com/office/drawing/2014/main" val="1735810939"/>
                    </a:ext>
                  </a:extLst>
                </a:gridCol>
                <a:gridCol w="917324">
                  <a:extLst>
                    <a:ext uri="{9D8B030D-6E8A-4147-A177-3AD203B41FA5}">
                      <a16:colId xmlns:a16="http://schemas.microsoft.com/office/drawing/2014/main" val="2552516962"/>
                    </a:ext>
                  </a:extLst>
                </a:gridCol>
                <a:gridCol w="1175657">
                  <a:extLst>
                    <a:ext uri="{9D8B030D-6E8A-4147-A177-3AD203B41FA5}">
                      <a16:colId xmlns:a16="http://schemas.microsoft.com/office/drawing/2014/main" val="1274757638"/>
                    </a:ext>
                  </a:extLst>
                </a:gridCol>
                <a:gridCol w="1175657">
                  <a:extLst>
                    <a:ext uri="{9D8B030D-6E8A-4147-A177-3AD203B41FA5}">
                      <a16:colId xmlns:a16="http://schemas.microsoft.com/office/drawing/2014/main" val="3813693058"/>
                    </a:ext>
                  </a:extLst>
                </a:gridCol>
              </a:tblGrid>
              <a:tr h="370840">
                <a:tc>
                  <a:txBody>
                    <a:bodyPr/>
                    <a:lstStyle/>
                    <a:p>
                      <a:r>
                        <a:rPr lang="de-DE" sz="1400" dirty="0"/>
                        <a:t>EAP Method</a:t>
                      </a:r>
                    </a:p>
                  </a:txBody>
                  <a:tcPr/>
                </a:tc>
                <a:tc>
                  <a:txBody>
                    <a:bodyPr/>
                    <a:lstStyle/>
                    <a:p>
                      <a:r>
                        <a:rPr lang="de-DE" sz="1400" dirty="0"/>
                        <a:t>Re-</a:t>
                      </a:r>
                      <a:r>
                        <a:rPr lang="de-DE" sz="1400" dirty="0" err="1"/>
                        <a:t>Keying</a:t>
                      </a:r>
                      <a:endParaRPr lang="de-DE" sz="1400" dirty="0"/>
                    </a:p>
                  </a:txBody>
                  <a:tcPr/>
                </a:tc>
                <a:tc>
                  <a:txBody>
                    <a:bodyPr/>
                    <a:lstStyle/>
                    <a:p>
                      <a:r>
                        <a:rPr lang="de-DE" sz="1400" dirty="0"/>
                        <a:t>Mut.-Auth.</a:t>
                      </a:r>
                    </a:p>
                  </a:txBody>
                  <a:tcPr/>
                </a:tc>
                <a:tc>
                  <a:txBody>
                    <a:bodyPr/>
                    <a:lstStyle/>
                    <a:p>
                      <a:r>
                        <a:rPr lang="de-DE" sz="1400" dirty="0" err="1"/>
                        <a:t>Clientcertificate</a:t>
                      </a:r>
                      <a:r>
                        <a:rPr lang="de-DE" sz="1400" dirty="0"/>
                        <a:t> </a:t>
                      </a:r>
                    </a:p>
                  </a:txBody>
                  <a:tcPr/>
                </a:tc>
                <a:tc>
                  <a:txBody>
                    <a:bodyPr/>
                    <a:lstStyle/>
                    <a:p>
                      <a:r>
                        <a:rPr lang="de-DE" sz="1400" dirty="0"/>
                        <a:t>Tunnel</a:t>
                      </a:r>
                    </a:p>
                  </a:txBody>
                  <a:tcPr/>
                </a:tc>
                <a:tc>
                  <a:txBody>
                    <a:bodyPr/>
                    <a:lstStyle/>
                    <a:p>
                      <a:r>
                        <a:rPr lang="de-DE" sz="1400" dirty="0"/>
                        <a:t>Standard</a:t>
                      </a:r>
                    </a:p>
                  </a:txBody>
                  <a:tcPr/>
                </a:tc>
                <a:tc>
                  <a:txBody>
                    <a:bodyPr/>
                    <a:lstStyle/>
                    <a:p>
                      <a:r>
                        <a:rPr lang="de-DE" sz="1400" dirty="0"/>
                        <a:t>WPA </a:t>
                      </a:r>
                      <a:r>
                        <a:rPr lang="de-DE" sz="1400" dirty="0" err="1"/>
                        <a:t>comp</a:t>
                      </a:r>
                      <a:endParaRPr lang="de-DE" sz="1400" dirty="0"/>
                    </a:p>
                  </a:txBody>
                  <a:tcPr/>
                </a:tc>
                <a:extLst>
                  <a:ext uri="{0D108BD9-81ED-4DB2-BD59-A6C34878D82A}">
                    <a16:rowId xmlns:a16="http://schemas.microsoft.com/office/drawing/2014/main" val="3669685924"/>
                  </a:ext>
                </a:extLst>
              </a:tr>
              <a:tr h="370840">
                <a:tc>
                  <a:txBody>
                    <a:bodyPr/>
                    <a:lstStyle/>
                    <a:p>
                      <a:r>
                        <a:rPr lang="de-DE" dirty="0"/>
                        <a:t>EAP-MD5</a:t>
                      </a:r>
                    </a:p>
                  </a:txBody>
                  <a:tcPr/>
                </a:tc>
                <a:tc>
                  <a:txBody>
                    <a:bodyPr/>
                    <a:lstStyle/>
                    <a:p>
                      <a:r>
                        <a:rPr lang="de-DE" dirty="0"/>
                        <a:t>NO</a:t>
                      </a:r>
                    </a:p>
                  </a:txBody>
                  <a:tcPr>
                    <a:solidFill>
                      <a:srgbClr val="FF0000"/>
                    </a:solidFill>
                  </a:tcPr>
                </a:tc>
                <a:tc>
                  <a:txBody>
                    <a:bodyPr/>
                    <a:lstStyle/>
                    <a:p>
                      <a:r>
                        <a:rPr lang="de-DE" dirty="0"/>
                        <a:t>NO</a:t>
                      </a:r>
                    </a:p>
                  </a:txBody>
                  <a:tcPr/>
                </a:tc>
                <a:tc>
                  <a:txBody>
                    <a:bodyPr/>
                    <a:lstStyle/>
                    <a:p>
                      <a:r>
                        <a:rPr lang="de-DE" dirty="0"/>
                        <a:t>NO</a:t>
                      </a:r>
                    </a:p>
                  </a:txBody>
                  <a:tcPr/>
                </a:tc>
                <a:tc>
                  <a:txBody>
                    <a:bodyPr/>
                    <a:lstStyle/>
                    <a:p>
                      <a:r>
                        <a:rPr lang="de-DE" dirty="0"/>
                        <a:t>NO</a:t>
                      </a:r>
                    </a:p>
                  </a:txBody>
                  <a:tcPr/>
                </a:tc>
                <a:tc>
                  <a:txBody>
                    <a:bodyPr/>
                    <a:lstStyle/>
                    <a:p>
                      <a:r>
                        <a:rPr lang="de-DE" dirty="0"/>
                        <a:t>YES</a:t>
                      </a:r>
                    </a:p>
                  </a:txBody>
                  <a:tcPr/>
                </a:tc>
                <a:tc>
                  <a:txBody>
                    <a:bodyPr/>
                    <a:lstStyle/>
                    <a:p>
                      <a:r>
                        <a:rPr lang="de-DE" dirty="0"/>
                        <a:t>NO</a:t>
                      </a:r>
                    </a:p>
                  </a:txBody>
                  <a:tcPr/>
                </a:tc>
                <a:extLst>
                  <a:ext uri="{0D108BD9-81ED-4DB2-BD59-A6C34878D82A}">
                    <a16:rowId xmlns:a16="http://schemas.microsoft.com/office/drawing/2014/main" val="4082987243"/>
                  </a:ext>
                </a:extLst>
              </a:tr>
              <a:tr h="370840">
                <a:tc>
                  <a:txBody>
                    <a:bodyPr/>
                    <a:lstStyle/>
                    <a:p>
                      <a:r>
                        <a:rPr lang="de-DE" dirty="0"/>
                        <a:t>LEAP</a:t>
                      </a:r>
                    </a:p>
                  </a:txBody>
                  <a:tcPr/>
                </a:tc>
                <a:tc>
                  <a:txBody>
                    <a:bodyPr/>
                    <a:lstStyle/>
                    <a:p>
                      <a:r>
                        <a:rPr lang="de-DE" dirty="0"/>
                        <a:t>YES</a:t>
                      </a:r>
                    </a:p>
                  </a:txBody>
                  <a:tcPr/>
                </a:tc>
                <a:tc>
                  <a:txBody>
                    <a:bodyPr/>
                    <a:lstStyle/>
                    <a:p>
                      <a:r>
                        <a:rPr lang="de-DE" dirty="0"/>
                        <a:t>YES </a:t>
                      </a:r>
                    </a:p>
                  </a:txBody>
                  <a:tcPr/>
                </a:tc>
                <a:tc>
                  <a:txBody>
                    <a:bodyPr/>
                    <a:lstStyle/>
                    <a:p>
                      <a:r>
                        <a:rPr lang="de-DE" dirty="0"/>
                        <a:t>NO</a:t>
                      </a:r>
                    </a:p>
                  </a:txBody>
                  <a:tcPr/>
                </a:tc>
                <a:tc>
                  <a:txBody>
                    <a:bodyPr/>
                    <a:lstStyle/>
                    <a:p>
                      <a:r>
                        <a:rPr lang="de-DE" dirty="0"/>
                        <a:t>NO</a:t>
                      </a:r>
                    </a:p>
                  </a:txBody>
                  <a:tcPr/>
                </a:tc>
                <a:tc>
                  <a:txBody>
                    <a:bodyPr/>
                    <a:lstStyle/>
                    <a:p>
                      <a:r>
                        <a:rPr lang="de-DE" dirty="0"/>
                        <a:t>YES/NO</a:t>
                      </a:r>
                    </a:p>
                  </a:txBody>
                  <a:tcPr/>
                </a:tc>
                <a:tc>
                  <a:txBody>
                    <a:bodyPr/>
                    <a:lstStyle/>
                    <a:p>
                      <a:r>
                        <a:rPr lang="de-DE" dirty="0"/>
                        <a:t>YES</a:t>
                      </a:r>
                    </a:p>
                  </a:txBody>
                  <a:tcPr/>
                </a:tc>
                <a:extLst>
                  <a:ext uri="{0D108BD9-81ED-4DB2-BD59-A6C34878D82A}">
                    <a16:rowId xmlns:a16="http://schemas.microsoft.com/office/drawing/2014/main" val="229494917"/>
                  </a:ext>
                </a:extLst>
              </a:tr>
              <a:tr h="370840">
                <a:tc>
                  <a:txBody>
                    <a:bodyPr/>
                    <a:lstStyle/>
                    <a:p>
                      <a:r>
                        <a:rPr lang="de-DE" dirty="0"/>
                        <a:t>EAP-TLS</a:t>
                      </a:r>
                    </a:p>
                  </a:txBody>
                  <a:tcPr/>
                </a:tc>
                <a:tc>
                  <a:txBody>
                    <a:bodyPr/>
                    <a:lstStyle/>
                    <a:p>
                      <a:r>
                        <a:rPr lang="de-DE" dirty="0"/>
                        <a:t>YES</a:t>
                      </a:r>
                    </a:p>
                  </a:txBody>
                  <a:tcPr/>
                </a:tc>
                <a:tc>
                  <a:txBody>
                    <a:bodyPr/>
                    <a:lstStyle/>
                    <a:p>
                      <a:r>
                        <a:rPr lang="de-DE" dirty="0"/>
                        <a:t>YES</a:t>
                      </a:r>
                    </a:p>
                  </a:txBody>
                  <a:tcPr/>
                </a:tc>
                <a:tc>
                  <a:txBody>
                    <a:bodyPr/>
                    <a:lstStyle/>
                    <a:p>
                      <a:r>
                        <a:rPr lang="de-DE" dirty="0"/>
                        <a:t>YES</a:t>
                      </a:r>
                    </a:p>
                  </a:txBody>
                  <a:tcPr>
                    <a:solidFill>
                      <a:srgbClr val="92D050"/>
                    </a:solidFill>
                  </a:tcPr>
                </a:tc>
                <a:tc>
                  <a:txBody>
                    <a:bodyPr/>
                    <a:lstStyle/>
                    <a:p>
                      <a:r>
                        <a:rPr lang="de-DE" dirty="0"/>
                        <a:t>NO</a:t>
                      </a:r>
                    </a:p>
                  </a:txBody>
                  <a:tcPr/>
                </a:tc>
                <a:tc>
                  <a:txBody>
                    <a:bodyPr/>
                    <a:lstStyle/>
                    <a:p>
                      <a:r>
                        <a:rPr lang="de-DE" dirty="0"/>
                        <a:t>YES</a:t>
                      </a:r>
                    </a:p>
                  </a:txBody>
                  <a:tcPr/>
                </a:tc>
                <a:tc>
                  <a:txBody>
                    <a:bodyPr/>
                    <a:lstStyle/>
                    <a:p>
                      <a:r>
                        <a:rPr lang="de-DE" dirty="0"/>
                        <a:t>YES</a:t>
                      </a:r>
                    </a:p>
                  </a:txBody>
                  <a:tcPr/>
                </a:tc>
                <a:extLst>
                  <a:ext uri="{0D108BD9-81ED-4DB2-BD59-A6C34878D82A}">
                    <a16:rowId xmlns:a16="http://schemas.microsoft.com/office/drawing/2014/main" val="3925038022"/>
                  </a:ext>
                </a:extLst>
              </a:tr>
              <a:tr h="370840">
                <a:tc>
                  <a:txBody>
                    <a:bodyPr/>
                    <a:lstStyle/>
                    <a:p>
                      <a:r>
                        <a:rPr lang="de-DE" dirty="0"/>
                        <a:t>PEAP</a:t>
                      </a:r>
                    </a:p>
                  </a:txBody>
                  <a:tcPr/>
                </a:tc>
                <a:tc>
                  <a:txBody>
                    <a:bodyPr/>
                    <a:lstStyle/>
                    <a:p>
                      <a:r>
                        <a:rPr lang="de-DE" dirty="0"/>
                        <a:t>YES</a:t>
                      </a:r>
                    </a:p>
                  </a:txBody>
                  <a:tcPr/>
                </a:tc>
                <a:tc>
                  <a:txBody>
                    <a:bodyPr/>
                    <a:lstStyle/>
                    <a:p>
                      <a:r>
                        <a:rPr lang="de-DE" dirty="0"/>
                        <a:t>YES</a:t>
                      </a:r>
                    </a:p>
                  </a:txBody>
                  <a:tcPr/>
                </a:tc>
                <a:tc>
                  <a:txBody>
                    <a:bodyPr/>
                    <a:lstStyle/>
                    <a:p>
                      <a:r>
                        <a:rPr lang="de-DE" dirty="0"/>
                        <a:t>NO</a:t>
                      </a:r>
                    </a:p>
                  </a:txBody>
                  <a:tcPr/>
                </a:tc>
                <a:tc>
                  <a:txBody>
                    <a:bodyPr/>
                    <a:lstStyle/>
                    <a:p>
                      <a:r>
                        <a:rPr lang="de-DE" dirty="0"/>
                        <a:t>YES</a:t>
                      </a:r>
                    </a:p>
                  </a:txBody>
                  <a:tcPr/>
                </a:tc>
                <a:tc>
                  <a:txBody>
                    <a:bodyPr/>
                    <a:lstStyle/>
                    <a:p>
                      <a:r>
                        <a:rPr lang="de-DE" dirty="0"/>
                        <a:t>YES</a:t>
                      </a:r>
                    </a:p>
                  </a:txBody>
                  <a:tcPr/>
                </a:tc>
                <a:tc>
                  <a:txBody>
                    <a:bodyPr/>
                    <a:lstStyle/>
                    <a:p>
                      <a:r>
                        <a:rPr lang="de-DE" dirty="0"/>
                        <a:t>YES</a:t>
                      </a:r>
                    </a:p>
                  </a:txBody>
                  <a:tcPr/>
                </a:tc>
                <a:extLst>
                  <a:ext uri="{0D108BD9-81ED-4DB2-BD59-A6C34878D82A}">
                    <a16:rowId xmlns:a16="http://schemas.microsoft.com/office/drawing/2014/main" val="205157955"/>
                  </a:ext>
                </a:extLst>
              </a:tr>
              <a:tr h="370840">
                <a:tc>
                  <a:txBody>
                    <a:bodyPr/>
                    <a:lstStyle/>
                    <a:p>
                      <a:r>
                        <a:rPr lang="de-DE" dirty="0"/>
                        <a:t>EAP-SIM</a:t>
                      </a:r>
                    </a:p>
                  </a:txBody>
                  <a:tcPr/>
                </a:tc>
                <a:tc>
                  <a:txBody>
                    <a:bodyPr/>
                    <a:lstStyle/>
                    <a:p>
                      <a:r>
                        <a:rPr lang="de-DE" dirty="0"/>
                        <a:t>YES</a:t>
                      </a:r>
                    </a:p>
                  </a:txBody>
                  <a:tcPr/>
                </a:tc>
                <a:tc>
                  <a:txBody>
                    <a:bodyPr/>
                    <a:lstStyle/>
                    <a:p>
                      <a:r>
                        <a:rPr lang="de-DE" dirty="0"/>
                        <a:t>YES</a:t>
                      </a:r>
                    </a:p>
                  </a:txBody>
                  <a:tcPr/>
                </a:tc>
                <a:tc>
                  <a:txBody>
                    <a:bodyPr/>
                    <a:lstStyle/>
                    <a:p>
                      <a:r>
                        <a:rPr lang="de-DE" dirty="0"/>
                        <a:t>NO</a:t>
                      </a:r>
                    </a:p>
                  </a:txBody>
                  <a:tcPr/>
                </a:tc>
                <a:tc>
                  <a:txBody>
                    <a:bodyPr/>
                    <a:lstStyle/>
                    <a:p>
                      <a:r>
                        <a:rPr lang="de-DE" dirty="0"/>
                        <a:t>NO</a:t>
                      </a:r>
                    </a:p>
                  </a:txBody>
                  <a:tcPr/>
                </a:tc>
                <a:tc>
                  <a:txBody>
                    <a:bodyPr/>
                    <a:lstStyle/>
                    <a:p>
                      <a:r>
                        <a:rPr lang="de-DE" dirty="0"/>
                        <a:t>YES</a:t>
                      </a:r>
                    </a:p>
                  </a:txBody>
                  <a:tcPr/>
                </a:tc>
                <a:tc>
                  <a:txBody>
                    <a:bodyPr/>
                    <a:lstStyle/>
                    <a:p>
                      <a:r>
                        <a:rPr lang="de-DE" dirty="0"/>
                        <a:t>YES</a:t>
                      </a:r>
                    </a:p>
                  </a:txBody>
                  <a:tcPr/>
                </a:tc>
                <a:extLst>
                  <a:ext uri="{0D108BD9-81ED-4DB2-BD59-A6C34878D82A}">
                    <a16:rowId xmlns:a16="http://schemas.microsoft.com/office/drawing/2014/main" val="3260830784"/>
                  </a:ext>
                </a:extLst>
              </a:tr>
              <a:tr h="370840">
                <a:tc>
                  <a:txBody>
                    <a:bodyPr/>
                    <a:lstStyle/>
                    <a:p>
                      <a:r>
                        <a:rPr lang="de-DE" dirty="0"/>
                        <a:t>EAP-FAST</a:t>
                      </a:r>
                    </a:p>
                  </a:txBody>
                  <a:tcPr/>
                </a:tc>
                <a:tc>
                  <a:txBody>
                    <a:bodyPr/>
                    <a:lstStyle/>
                    <a:p>
                      <a:r>
                        <a:rPr lang="de-DE" dirty="0"/>
                        <a:t>YES</a:t>
                      </a:r>
                    </a:p>
                  </a:txBody>
                  <a:tcPr/>
                </a:tc>
                <a:tc>
                  <a:txBody>
                    <a:bodyPr/>
                    <a:lstStyle/>
                    <a:p>
                      <a:r>
                        <a:rPr lang="de-DE" dirty="0"/>
                        <a:t>YES</a:t>
                      </a:r>
                    </a:p>
                  </a:txBody>
                  <a:tcPr/>
                </a:tc>
                <a:tc>
                  <a:txBody>
                    <a:bodyPr/>
                    <a:lstStyle/>
                    <a:p>
                      <a:r>
                        <a:rPr lang="de-DE" dirty="0"/>
                        <a:t>NO</a:t>
                      </a:r>
                    </a:p>
                  </a:txBody>
                  <a:tcPr/>
                </a:tc>
                <a:tc>
                  <a:txBody>
                    <a:bodyPr/>
                    <a:lstStyle/>
                    <a:p>
                      <a:r>
                        <a:rPr lang="de-DE" dirty="0"/>
                        <a:t>YES</a:t>
                      </a:r>
                    </a:p>
                  </a:txBody>
                  <a:tcPr/>
                </a:tc>
                <a:tc>
                  <a:txBody>
                    <a:bodyPr/>
                    <a:lstStyle/>
                    <a:p>
                      <a:r>
                        <a:rPr lang="de-DE" dirty="0"/>
                        <a:t>YES/NO</a:t>
                      </a:r>
                    </a:p>
                  </a:txBody>
                  <a:tcPr/>
                </a:tc>
                <a:tc>
                  <a:txBody>
                    <a:bodyPr/>
                    <a:lstStyle/>
                    <a:p>
                      <a:r>
                        <a:rPr lang="de-DE" dirty="0"/>
                        <a:t>YES</a:t>
                      </a:r>
                    </a:p>
                  </a:txBody>
                  <a:tcPr/>
                </a:tc>
                <a:extLst>
                  <a:ext uri="{0D108BD9-81ED-4DB2-BD59-A6C34878D82A}">
                    <a16:rowId xmlns:a16="http://schemas.microsoft.com/office/drawing/2014/main" val="530605378"/>
                  </a:ext>
                </a:extLst>
              </a:tr>
            </a:tbl>
          </a:graphicData>
        </a:graphic>
      </p:graphicFrame>
    </p:spTree>
    <p:extLst>
      <p:ext uri="{BB962C8B-B14F-4D97-AF65-F5344CB8AC3E}">
        <p14:creationId xmlns:p14="http://schemas.microsoft.com/office/powerpoint/2010/main" val="121589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EB9AFC-BE58-48CA-8D0D-99CB54A86FD0}"/>
              </a:ext>
            </a:extLst>
          </p:cNvPr>
          <p:cNvSpPr>
            <a:spLocks noGrp="1"/>
          </p:cNvSpPr>
          <p:nvPr>
            <p:ph type="title"/>
          </p:nvPr>
        </p:nvSpPr>
        <p:spPr>
          <a:xfrm>
            <a:off x="777240" y="904238"/>
            <a:ext cx="8016240" cy="394209"/>
          </a:xfrm>
        </p:spPr>
        <p:txBody>
          <a:bodyPr>
            <a:normAutofit fontScale="90000"/>
          </a:bodyPr>
          <a:lstStyle/>
          <a:p>
            <a:r>
              <a:rPr lang="en-US" altLang="en-US" dirty="0"/>
              <a:t>Attack Vectors, Threats and Vulnerabilities</a:t>
            </a:r>
            <a:br>
              <a:rPr lang="en-US" altLang="en-US" dirty="0"/>
            </a:br>
            <a:endParaRPr lang="de-DE" dirty="0"/>
          </a:p>
        </p:txBody>
      </p:sp>
      <p:sp>
        <p:nvSpPr>
          <p:cNvPr id="3" name="Inhaltsplatzhalter 2">
            <a:extLst>
              <a:ext uri="{FF2B5EF4-FFF2-40B4-BE49-F238E27FC236}">
                <a16:creationId xmlns:a16="http://schemas.microsoft.com/office/drawing/2014/main" id="{323A09C7-0C72-439A-AFA1-72584F8182C3}"/>
              </a:ext>
            </a:extLst>
          </p:cNvPr>
          <p:cNvSpPr>
            <a:spLocks noGrp="1"/>
          </p:cNvSpPr>
          <p:nvPr>
            <p:ph sz="half" idx="1"/>
          </p:nvPr>
        </p:nvSpPr>
        <p:spPr>
          <a:xfrm>
            <a:off x="457200" y="1600200"/>
            <a:ext cx="8229600" cy="4353561"/>
          </a:xfrm>
        </p:spPr>
        <p:txBody>
          <a:bodyPr/>
          <a:lstStyle/>
          <a:p>
            <a:pPr marL="0" indent="0">
              <a:buNone/>
            </a:pPr>
            <a:r>
              <a:rPr lang="de-DE" dirty="0"/>
              <a:t>				</a:t>
            </a:r>
            <a:r>
              <a:rPr lang="de-DE" b="1" dirty="0"/>
              <a:t>Traditional RF-</a:t>
            </a:r>
            <a:r>
              <a:rPr lang="de-DE" b="1" dirty="0" err="1"/>
              <a:t>Attacks</a:t>
            </a:r>
            <a:endParaRPr lang="de-DE" b="1" dirty="0"/>
          </a:p>
          <a:p>
            <a:r>
              <a:rPr lang="de-DE" dirty="0"/>
              <a:t>Radio </a:t>
            </a:r>
            <a:r>
              <a:rPr lang="de-DE" dirty="0" err="1"/>
              <a:t>Jamming</a:t>
            </a:r>
            <a:endParaRPr lang="de-DE" dirty="0"/>
          </a:p>
          <a:p>
            <a:pPr lvl="1"/>
            <a:r>
              <a:rPr lang="de-DE" dirty="0" err="1"/>
              <a:t>Deliberate</a:t>
            </a:r>
            <a:r>
              <a:rPr lang="de-DE" dirty="0"/>
              <a:t> </a:t>
            </a:r>
            <a:r>
              <a:rPr lang="de-DE" dirty="0" err="1"/>
              <a:t>blocking</a:t>
            </a:r>
            <a:r>
              <a:rPr lang="de-DE" dirty="0"/>
              <a:t> </a:t>
            </a:r>
            <a:r>
              <a:rPr lang="de-DE" dirty="0" err="1"/>
              <a:t>or</a:t>
            </a:r>
            <a:r>
              <a:rPr lang="de-DE" dirty="0"/>
              <a:t> </a:t>
            </a:r>
            <a:r>
              <a:rPr lang="de-DE" dirty="0" err="1"/>
              <a:t>interference</a:t>
            </a:r>
            <a:r>
              <a:rPr lang="de-DE" dirty="0"/>
              <a:t> with </a:t>
            </a:r>
            <a:r>
              <a:rPr lang="de-DE" dirty="0" err="1"/>
              <a:t>authorized</a:t>
            </a:r>
            <a:r>
              <a:rPr lang="de-DE" dirty="0"/>
              <a:t> </a:t>
            </a:r>
            <a:r>
              <a:rPr lang="de-DE" dirty="0" err="1"/>
              <a:t>wireless</a:t>
            </a:r>
            <a:r>
              <a:rPr lang="de-DE" dirty="0"/>
              <a:t> </a:t>
            </a:r>
            <a:r>
              <a:rPr lang="de-DE" dirty="0" err="1"/>
              <a:t>communication</a:t>
            </a:r>
            <a:endParaRPr lang="de-DE" dirty="0"/>
          </a:p>
          <a:p>
            <a:pPr lvl="1"/>
            <a:r>
              <a:rPr lang="de-DE" dirty="0" err="1"/>
              <a:t>Distinction</a:t>
            </a:r>
            <a:r>
              <a:rPr lang="de-DE" dirty="0"/>
              <a:t> </a:t>
            </a:r>
            <a:r>
              <a:rPr lang="de-DE" dirty="0" err="1"/>
              <a:t>between</a:t>
            </a:r>
            <a:r>
              <a:rPr lang="de-DE" dirty="0"/>
              <a:t> „</a:t>
            </a:r>
            <a:r>
              <a:rPr lang="de-DE" dirty="0" err="1"/>
              <a:t>jamming</a:t>
            </a:r>
            <a:r>
              <a:rPr lang="de-DE" dirty="0"/>
              <a:t>“ and „</a:t>
            </a:r>
            <a:r>
              <a:rPr lang="de-DE" dirty="0" err="1"/>
              <a:t>interference</a:t>
            </a:r>
            <a:r>
              <a:rPr lang="de-DE" dirty="0"/>
              <a:t>“</a:t>
            </a:r>
          </a:p>
          <a:p>
            <a:pPr lvl="2"/>
            <a:r>
              <a:rPr lang="de-DE" dirty="0" err="1"/>
              <a:t>Jamming</a:t>
            </a:r>
            <a:r>
              <a:rPr lang="de-DE" dirty="0"/>
              <a:t> </a:t>
            </a:r>
            <a:r>
              <a:rPr lang="de-DE" dirty="0" err="1"/>
              <a:t>describes</a:t>
            </a:r>
            <a:r>
              <a:rPr lang="de-DE" dirty="0"/>
              <a:t> </a:t>
            </a:r>
            <a:r>
              <a:rPr lang="de-DE" dirty="0" err="1"/>
              <a:t>the</a:t>
            </a:r>
            <a:r>
              <a:rPr lang="de-DE" dirty="0"/>
              <a:t> DELIBERATE Use </a:t>
            </a:r>
            <a:r>
              <a:rPr lang="de-DE" dirty="0" err="1"/>
              <a:t>of</a:t>
            </a:r>
            <a:r>
              <a:rPr lang="de-DE" dirty="0"/>
              <a:t> </a:t>
            </a:r>
            <a:r>
              <a:rPr lang="de-DE" dirty="0" err="1"/>
              <a:t>radio</a:t>
            </a:r>
            <a:r>
              <a:rPr lang="de-DE" dirty="0"/>
              <a:t> </a:t>
            </a:r>
            <a:r>
              <a:rPr lang="de-DE" dirty="0" err="1"/>
              <a:t>noise</a:t>
            </a:r>
            <a:r>
              <a:rPr lang="de-DE" dirty="0"/>
              <a:t> </a:t>
            </a:r>
            <a:r>
              <a:rPr lang="de-DE" dirty="0" err="1"/>
              <a:t>or</a:t>
            </a:r>
            <a:r>
              <a:rPr lang="de-DE" dirty="0"/>
              <a:t> </a:t>
            </a:r>
            <a:r>
              <a:rPr lang="de-DE" dirty="0" err="1"/>
              <a:t>signals</a:t>
            </a:r>
            <a:r>
              <a:rPr lang="de-DE" dirty="0"/>
              <a:t> in an </a:t>
            </a:r>
            <a:r>
              <a:rPr lang="de-DE" dirty="0" err="1"/>
              <a:t>attempt</a:t>
            </a:r>
            <a:r>
              <a:rPr lang="de-DE" dirty="0"/>
              <a:t> </a:t>
            </a:r>
            <a:r>
              <a:rPr lang="de-DE" dirty="0" err="1"/>
              <a:t>to</a:t>
            </a:r>
            <a:r>
              <a:rPr lang="de-DE" dirty="0"/>
              <a:t> </a:t>
            </a:r>
            <a:r>
              <a:rPr lang="de-DE" dirty="0" err="1"/>
              <a:t>disrupt</a:t>
            </a:r>
            <a:r>
              <a:rPr lang="de-DE" dirty="0"/>
              <a:t> </a:t>
            </a:r>
            <a:r>
              <a:rPr lang="de-DE" dirty="0" err="1"/>
              <a:t>communication</a:t>
            </a:r>
            <a:endParaRPr lang="de-DE" dirty="0"/>
          </a:p>
          <a:p>
            <a:pPr lvl="2"/>
            <a:r>
              <a:rPr lang="de-DE" dirty="0"/>
              <a:t> </a:t>
            </a:r>
            <a:r>
              <a:rPr lang="de-DE" dirty="0" err="1"/>
              <a:t>Interference</a:t>
            </a:r>
            <a:r>
              <a:rPr lang="de-DE" dirty="0"/>
              <a:t> </a:t>
            </a:r>
            <a:r>
              <a:rPr lang="de-DE" dirty="0" err="1"/>
              <a:t>describes</a:t>
            </a:r>
            <a:r>
              <a:rPr lang="de-DE" dirty="0"/>
              <a:t> </a:t>
            </a:r>
            <a:r>
              <a:rPr lang="de-DE" dirty="0" err="1"/>
              <a:t>the</a:t>
            </a:r>
            <a:r>
              <a:rPr lang="de-DE" dirty="0"/>
              <a:t> UNINTENTIONAL </a:t>
            </a:r>
            <a:r>
              <a:rPr lang="de-DE" dirty="0" err="1"/>
              <a:t>forms</a:t>
            </a:r>
            <a:r>
              <a:rPr lang="de-DE" dirty="0"/>
              <a:t> </a:t>
            </a:r>
            <a:r>
              <a:rPr lang="de-DE" dirty="0" err="1"/>
              <a:t>of</a:t>
            </a:r>
            <a:r>
              <a:rPr lang="de-DE" dirty="0"/>
              <a:t> </a:t>
            </a:r>
            <a:r>
              <a:rPr lang="de-DE" dirty="0" err="1"/>
              <a:t>disruption</a:t>
            </a:r>
            <a:r>
              <a:rPr lang="de-DE" dirty="0"/>
              <a:t> due </a:t>
            </a:r>
            <a:r>
              <a:rPr lang="de-DE" dirty="0" err="1"/>
              <a:t>to</a:t>
            </a:r>
            <a:r>
              <a:rPr lang="de-DE" dirty="0"/>
              <a:t> </a:t>
            </a:r>
            <a:r>
              <a:rPr lang="de-DE" dirty="0" err="1"/>
              <a:t>malfunction</a:t>
            </a:r>
            <a:r>
              <a:rPr lang="de-DE" dirty="0"/>
              <a:t> </a:t>
            </a:r>
            <a:r>
              <a:rPr lang="de-DE" dirty="0" err="1"/>
              <a:t>or</a:t>
            </a:r>
            <a:r>
              <a:rPr lang="de-DE" dirty="0"/>
              <a:t> </a:t>
            </a:r>
            <a:r>
              <a:rPr lang="de-DE" dirty="0" err="1"/>
              <a:t>misconfiguration</a:t>
            </a:r>
            <a:endParaRPr lang="de-DE" dirty="0"/>
          </a:p>
          <a:p>
            <a:r>
              <a:rPr lang="de-DE" dirty="0"/>
              <a:t>In </a:t>
            </a:r>
            <a:r>
              <a:rPr lang="de-DE" dirty="0" err="1"/>
              <a:t>most</a:t>
            </a:r>
            <a:r>
              <a:rPr lang="de-DE" dirty="0"/>
              <a:t> countries </a:t>
            </a:r>
            <a:r>
              <a:rPr lang="de-DE" dirty="0" err="1"/>
              <a:t>jamming</a:t>
            </a:r>
            <a:r>
              <a:rPr lang="de-DE" dirty="0"/>
              <a:t> </a:t>
            </a:r>
            <a:r>
              <a:rPr lang="de-DE" dirty="0" err="1"/>
              <a:t>is</a:t>
            </a:r>
            <a:r>
              <a:rPr lang="de-DE" dirty="0"/>
              <a:t> </a:t>
            </a:r>
            <a:r>
              <a:rPr lang="de-DE" dirty="0" err="1"/>
              <a:t>highly</a:t>
            </a:r>
            <a:r>
              <a:rPr lang="de-DE" dirty="0"/>
              <a:t> illegal </a:t>
            </a:r>
          </a:p>
          <a:p>
            <a:pPr marL="0" indent="0">
              <a:buNone/>
            </a:pPr>
            <a:r>
              <a:rPr lang="de-DE" dirty="0"/>
              <a:t>				=&gt; DON´T DO IT !!</a:t>
            </a:r>
          </a:p>
          <a:p>
            <a:endParaRPr lang="de-DE" dirty="0"/>
          </a:p>
        </p:txBody>
      </p:sp>
    </p:spTree>
    <p:extLst>
      <p:ext uri="{BB962C8B-B14F-4D97-AF65-F5344CB8AC3E}">
        <p14:creationId xmlns:p14="http://schemas.microsoft.com/office/powerpoint/2010/main" val="22008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61BD1-3015-429B-A051-2728533017F3}"/>
              </a:ext>
            </a:extLst>
          </p:cNvPr>
          <p:cNvSpPr>
            <a:spLocks noGrp="1"/>
          </p:cNvSpPr>
          <p:nvPr>
            <p:ph type="title"/>
          </p:nvPr>
        </p:nvSpPr>
        <p:spPr/>
        <p:txBody>
          <a:bodyPr/>
          <a:lstStyle/>
          <a:p>
            <a:r>
              <a:rPr lang="de-DE" dirty="0" err="1"/>
              <a:t>Jamming</a:t>
            </a:r>
            <a:endParaRPr lang="de-DE" dirty="0"/>
          </a:p>
        </p:txBody>
      </p:sp>
      <p:pic>
        <p:nvPicPr>
          <p:cNvPr id="5" name="Grafik 4">
            <a:extLst>
              <a:ext uri="{FF2B5EF4-FFF2-40B4-BE49-F238E27FC236}">
                <a16:creationId xmlns:a16="http://schemas.microsoft.com/office/drawing/2014/main" id="{ED0E540E-EA09-46FE-8B17-D59D68FD0CBC}"/>
              </a:ext>
            </a:extLst>
          </p:cNvPr>
          <p:cNvPicPr>
            <a:picLocks noChangeAspect="1"/>
          </p:cNvPicPr>
          <p:nvPr/>
        </p:nvPicPr>
        <p:blipFill>
          <a:blip r:embed="rId2"/>
          <a:stretch>
            <a:fillRect/>
          </a:stretch>
        </p:blipFill>
        <p:spPr>
          <a:xfrm>
            <a:off x="0" y="1283830"/>
            <a:ext cx="9144000" cy="4290340"/>
          </a:xfrm>
          <a:prstGeom prst="rect">
            <a:avLst/>
          </a:prstGeom>
        </p:spPr>
      </p:pic>
    </p:spTree>
    <p:extLst>
      <p:ext uri="{BB962C8B-B14F-4D97-AF65-F5344CB8AC3E}">
        <p14:creationId xmlns:p14="http://schemas.microsoft.com/office/powerpoint/2010/main" val="180724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9E3EF-9AE9-4F9E-B938-676ABAE82A4B}"/>
              </a:ext>
            </a:extLst>
          </p:cNvPr>
          <p:cNvSpPr>
            <a:spLocks noGrp="1"/>
          </p:cNvSpPr>
          <p:nvPr>
            <p:ph type="title"/>
          </p:nvPr>
        </p:nvSpPr>
        <p:spPr/>
        <p:txBody>
          <a:bodyPr/>
          <a:lstStyle/>
          <a:p>
            <a:r>
              <a:rPr lang="de-DE" dirty="0"/>
              <a:t>Mobility </a:t>
            </a:r>
            <a:r>
              <a:rPr lang="de-DE" dirty="0" err="1"/>
              <a:t>Attack</a:t>
            </a:r>
            <a:r>
              <a:rPr lang="de-DE" dirty="0"/>
              <a:t> -&gt; WARDRIVING </a:t>
            </a:r>
          </a:p>
        </p:txBody>
      </p:sp>
      <p:sp>
        <p:nvSpPr>
          <p:cNvPr id="3" name="Inhaltsplatzhalter 2">
            <a:extLst>
              <a:ext uri="{FF2B5EF4-FFF2-40B4-BE49-F238E27FC236}">
                <a16:creationId xmlns:a16="http://schemas.microsoft.com/office/drawing/2014/main" id="{EE98ED90-634D-49C5-BA3C-5ADF5004FC55}"/>
              </a:ext>
            </a:extLst>
          </p:cNvPr>
          <p:cNvSpPr>
            <a:spLocks noGrp="1"/>
          </p:cNvSpPr>
          <p:nvPr>
            <p:ph sz="half" idx="1"/>
          </p:nvPr>
        </p:nvSpPr>
        <p:spPr>
          <a:xfrm>
            <a:off x="457200" y="1298448"/>
            <a:ext cx="8229600" cy="3886199"/>
          </a:xfrm>
        </p:spPr>
        <p:txBody>
          <a:bodyPr/>
          <a:lstStyle/>
          <a:p>
            <a:r>
              <a:rPr lang="de-DE" dirty="0" err="1"/>
              <a:t>Wardriving</a:t>
            </a:r>
            <a:r>
              <a:rPr lang="de-DE" dirty="0"/>
              <a:t> </a:t>
            </a:r>
            <a:r>
              <a:rPr lang="de-DE" dirty="0" err="1"/>
              <a:t>is</a:t>
            </a:r>
            <a:r>
              <a:rPr lang="de-DE" dirty="0"/>
              <a:t> a form </a:t>
            </a:r>
            <a:r>
              <a:rPr lang="de-DE" dirty="0" err="1"/>
              <a:t>of</a:t>
            </a:r>
            <a:r>
              <a:rPr lang="de-DE" dirty="0"/>
              <a:t> </a:t>
            </a:r>
            <a:r>
              <a:rPr lang="de-DE" dirty="0" err="1"/>
              <a:t>reconnaissance</a:t>
            </a:r>
            <a:endParaRPr lang="de-DE" dirty="0"/>
          </a:p>
          <a:p>
            <a:r>
              <a:rPr lang="de-DE" dirty="0" err="1"/>
              <a:t>Usually</a:t>
            </a:r>
            <a:r>
              <a:rPr lang="de-DE" dirty="0"/>
              <a:t> </a:t>
            </a:r>
            <a:r>
              <a:rPr lang="de-DE" dirty="0" err="1"/>
              <a:t>used</a:t>
            </a:r>
            <a:r>
              <a:rPr lang="de-DE" dirty="0"/>
              <a:t> </a:t>
            </a:r>
            <a:r>
              <a:rPr lang="de-DE" dirty="0" err="1"/>
              <a:t>to</a:t>
            </a:r>
            <a:r>
              <a:rPr lang="de-DE" dirty="0"/>
              <a:t> find open Hotspots in </a:t>
            </a:r>
            <a:r>
              <a:rPr lang="de-DE" dirty="0" err="1"/>
              <a:t>towns</a:t>
            </a:r>
            <a:r>
              <a:rPr lang="de-DE" dirty="0"/>
              <a:t>, </a:t>
            </a:r>
            <a:r>
              <a:rPr lang="de-DE" dirty="0" err="1"/>
              <a:t>organisations</a:t>
            </a:r>
            <a:r>
              <a:rPr lang="de-DE" dirty="0"/>
              <a:t>, </a:t>
            </a:r>
            <a:r>
              <a:rPr lang="de-DE" dirty="0" err="1"/>
              <a:t>industrial</a:t>
            </a:r>
            <a:r>
              <a:rPr lang="de-DE" dirty="0"/>
              <a:t> </a:t>
            </a:r>
            <a:r>
              <a:rPr lang="de-DE" dirty="0" err="1"/>
              <a:t>plans</a:t>
            </a:r>
            <a:r>
              <a:rPr lang="de-DE" dirty="0"/>
              <a:t>, etc. </a:t>
            </a:r>
          </a:p>
          <a:p>
            <a:r>
              <a:rPr lang="de-DE" dirty="0" err="1"/>
              <a:t>There</a:t>
            </a:r>
            <a:r>
              <a:rPr lang="de-DE" dirty="0"/>
              <a:t> </a:t>
            </a:r>
            <a:r>
              <a:rPr lang="de-DE" dirty="0" err="1"/>
              <a:t>are</a:t>
            </a:r>
            <a:r>
              <a:rPr lang="de-DE" dirty="0"/>
              <a:t> </a:t>
            </a:r>
            <a:r>
              <a:rPr lang="de-DE" dirty="0" err="1"/>
              <a:t>no</a:t>
            </a:r>
            <a:r>
              <a:rPr lang="de-DE" dirty="0"/>
              <a:t> </a:t>
            </a:r>
            <a:r>
              <a:rPr lang="de-DE" dirty="0" err="1"/>
              <a:t>laws</a:t>
            </a:r>
            <a:r>
              <a:rPr lang="de-DE" dirty="0"/>
              <a:t> </a:t>
            </a:r>
            <a:r>
              <a:rPr lang="de-DE" dirty="0" err="1"/>
              <a:t>that</a:t>
            </a:r>
            <a:r>
              <a:rPr lang="de-DE" dirty="0"/>
              <a:t> </a:t>
            </a:r>
            <a:r>
              <a:rPr lang="de-DE" dirty="0" err="1"/>
              <a:t>specifically</a:t>
            </a:r>
            <a:r>
              <a:rPr lang="de-DE" dirty="0"/>
              <a:t> </a:t>
            </a:r>
            <a:r>
              <a:rPr lang="de-DE" dirty="0" err="1"/>
              <a:t>prohibit</a:t>
            </a:r>
            <a:r>
              <a:rPr lang="de-DE" dirty="0"/>
              <a:t> </a:t>
            </a:r>
            <a:r>
              <a:rPr lang="de-DE" dirty="0" err="1"/>
              <a:t>or</a:t>
            </a:r>
            <a:r>
              <a:rPr lang="de-DE" dirty="0"/>
              <a:t> </a:t>
            </a:r>
            <a:r>
              <a:rPr lang="de-DE" dirty="0" err="1"/>
              <a:t>allow</a:t>
            </a:r>
            <a:r>
              <a:rPr lang="de-DE" dirty="0"/>
              <a:t> </a:t>
            </a:r>
            <a:r>
              <a:rPr lang="de-DE" dirty="0" err="1"/>
              <a:t>wardriving</a:t>
            </a:r>
            <a:endParaRPr lang="de-DE" dirty="0"/>
          </a:p>
          <a:p>
            <a:r>
              <a:rPr lang="de-DE" dirty="0"/>
              <a:t>Passive </a:t>
            </a:r>
            <a:r>
              <a:rPr lang="de-DE" dirty="0" err="1"/>
              <a:t>listening</a:t>
            </a:r>
            <a:r>
              <a:rPr lang="de-DE" dirty="0"/>
              <a:t> (Kismet </a:t>
            </a:r>
            <a:r>
              <a:rPr lang="de-DE" dirty="0" err="1"/>
              <a:t>or</a:t>
            </a:r>
            <a:r>
              <a:rPr lang="de-DE" dirty="0"/>
              <a:t> </a:t>
            </a:r>
            <a:r>
              <a:rPr lang="de-DE" dirty="0" err="1"/>
              <a:t>KisMAC</a:t>
            </a:r>
            <a:r>
              <a:rPr lang="de-DE" dirty="0"/>
              <a:t>) </a:t>
            </a:r>
            <a:r>
              <a:rPr lang="de-DE" dirty="0" err="1"/>
              <a:t>similar</a:t>
            </a:r>
            <a:r>
              <a:rPr lang="de-DE" dirty="0"/>
              <a:t> </a:t>
            </a:r>
            <a:r>
              <a:rPr lang="de-DE" dirty="0" err="1"/>
              <a:t>to</a:t>
            </a:r>
            <a:r>
              <a:rPr lang="de-DE" dirty="0"/>
              <a:t> listen /</a:t>
            </a:r>
            <a:r>
              <a:rPr lang="de-DE" dirty="0" err="1"/>
              <a:t>receiving</a:t>
            </a:r>
            <a:r>
              <a:rPr lang="de-DE" dirty="0"/>
              <a:t> </a:t>
            </a:r>
            <a:r>
              <a:rPr lang="de-DE" dirty="0" err="1"/>
              <a:t>radio</a:t>
            </a:r>
            <a:r>
              <a:rPr lang="de-DE" dirty="0"/>
              <a:t> </a:t>
            </a:r>
            <a:r>
              <a:rPr lang="de-DE" dirty="0" err="1"/>
              <a:t>signals</a:t>
            </a:r>
            <a:r>
              <a:rPr lang="de-DE" dirty="0"/>
              <a:t> </a:t>
            </a:r>
            <a:r>
              <a:rPr lang="de-DE" dirty="0" err="1"/>
              <a:t>from</a:t>
            </a:r>
            <a:r>
              <a:rPr lang="de-DE" dirty="0"/>
              <a:t> a TV/</a:t>
            </a:r>
            <a:r>
              <a:rPr lang="de-DE" dirty="0" err="1"/>
              <a:t>radio</a:t>
            </a:r>
            <a:r>
              <a:rPr lang="de-DE" dirty="0"/>
              <a:t> </a:t>
            </a:r>
            <a:r>
              <a:rPr lang="de-DE" dirty="0" err="1"/>
              <a:t>broadcast</a:t>
            </a:r>
            <a:r>
              <a:rPr lang="de-DE" dirty="0"/>
              <a:t> </a:t>
            </a:r>
            <a:r>
              <a:rPr lang="de-DE" dirty="0" err="1"/>
              <a:t>station</a:t>
            </a:r>
            <a:r>
              <a:rPr lang="de-DE" dirty="0"/>
              <a:t> 	</a:t>
            </a:r>
          </a:p>
          <a:p>
            <a:r>
              <a:rPr lang="de-DE" dirty="0" err="1"/>
              <a:t>Another</a:t>
            </a:r>
            <a:r>
              <a:rPr lang="de-DE" dirty="0"/>
              <a:t> form </a:t>
            </a:r>
            <a:r>
              <a:rPr lang="de-DE" dirty="0" err="1"/>
              <a:t>is</a:t>
            </a:r>
            <a:r>
              <a:rPr lang="de-DE" dirty="0"/>
              <a:t> </a:t>
            </a:r>
            <a:r>
              <a:rPr lang="de-DE" dirty="0" err="1"/>
              <a:t>warbiking</a:t>
            </a:r>
            <a:endParaRPr lang="de-DE" dirty="0"/>
          </a:p>
        </p:txBody>
      </p:sp>
      <p:sp>
        <p:nvSpPr>
          <p:cNvPr id="6" name="Rechteck 5">
            <a:extLst>
              <a:ext uri="{FF2B5EF4-FFF2-40B4-BE49-F238E27FC236}">
                <a16:creationId xmlns:a16="http://schemas.microsoft.com/office/drawing/2014/main" id="{AE62C45D-A684-4055-AFC0-2ED7ABBF489E}"/>
              </a:ext>
            </a:extLst>
          </p:cNvPr>
          <p:cNvSpPr/>
          <p:nvPr/>
        </p:nvSpPr>
        <p:spPr>
          <a:xfrm>
            <a:off x="2991022" y="5559552"/>
            <a:ext cx="3161956" cy="369332"/>
          </a:xfrm>
          <a:prstGeom prst="rect">
            <a:avLst/>
          </a:prstGeom>
        </p:spPr>
        <p:txBody>
          <a:bodyPr wrap="none">
            <a:spAutoFit/>
          </a:bodyPr>
          <a:lstStyle/>
          <a:p>
            <a:r>
              <a:rPr lang="de-DE" dirty="0">
                <a:hlinkClick r:id="rId2"/>
              </a:rPr>
              <a:t>https://vimeo.com/93257547</a:t>
            </a:r>
            <a:endParaRPr lang="de-DE" dirty="0"/>
          </a:p>
        </p:txBody>
      </p:sp>
    </p:spTree>
    <p:extLst>
      <p:ext uri="{BB962C8B-B14F-4D97-AF65-F5344CB8AC3E}">
        <p14:creationId xmlns:p14="http://schemas.microsoft.com/office/powerpoint/2010/main" val="18687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p:txBody>
          <a:bodyPr/>
          <a:lstStyle/>
          <a:p>
            <a:r>
              <a:rPr lang="de-DE" dirty="0"/>
              <a:t>In </a:t>
            </a:r>
            <a:r>
              <a:rPr lang="de-DE" dirty="0" err="1"/>
              <a:t>general</a:t>
            </a:r>
            <a:r>
              <a:rPr lang="de-DE" dirty="0"/>
              <a:t>, </a:t>
            </a:r>
            <a:r>
              <a:rPr lang="de-DE" dirty="0" err="1"/>
              <a:t>as</a:t>
            </a:r>
            <a:r>
              <a:rPr lang="de-DE" dirty="0"/>
              <a:t> Wi-Fi </a:t>
            </a:r>
            <a:r>
              <a:rPr lang="de-DE" dirty="0" err="1"/>
              <a:t>is</a:t>
            </a:r>
            <a:r>
              <a:rPr lang="de-DE" dirty="0"/>
              <a:t> just </a:t>
            </a:r>
            <a:r>
              <a:rPr lang="de-DE" dirty="0" err="1"/>
              <a:t>another</a:t>
            </a:r>
            <a:r>
              <a:rPr lang="de-DE" dirty="0"/>
              <a:t> OSI Layer 1 / Layer 2 </a:t>
            </a:r>
            <a:r>
              <a:rPr lang="de-DE" dirty="0" err="1"/>
              <a:t>technology</a:t>
            </a:r>
            <a:r>
              <a:rPr lang="de-DE" dirty="0"/>
              <a:t> </a:t>
            </a:r>
            <a:r>
              <a:rPr lang="de-DE" dirty="0" err="1"/>
              <a:t>attack</a:t>
            </a:r>
            <a:r>
              <a:rPr lang="de-DE" dirty="0"/>
              <a:t> </a:t>
            </a:r>
            <a:r>
              <a:rPr lang="de-DE" dirty="0" err="1"/>
              <a:t>vectors</a:t>
            </a:r>
            <a:r>
              <a:rPr lang="de-DE" dirty="0"/>
              <a:t> </a:t>
            </a:r>
            <a:r>
              <a:rPr lang="de-DE" dirty="0" err="1"/>
              <a:t>for</a:t>
            </a:r>
            <a:r>
              <a:rPr lang="de-DE" dirty="0"/>
              <a:t> TCP/IP and </a:t>
            </a:r>
            <a:r>
              <a:rPr lang="de-DE" dirty="0" err="1"/>
              <a:t>layer</a:t>
            </a:r>
            <a:r>
              <a:rPr lang="de-DE" dirty="0"/>
              <a:t> </a:t>
            </a:r>
            <a:r>
              <a:rPr lang="de-DE" dirty="0" err="1"/>
              <a:t>above</a:t>
            </a:r>
            <a:r>
              <a:rPr lang="de-DE" dirty="0"/>
              <a:t> still </a:t>
            </a:r>
            <a:r>
              <a:rPr lang="de-DE" dirty="0" err="1"/>
              <a:t>remains</a:t>
            </a:r>
            <a:endParaRPr lang="de-DE" dirty="0"/>
          </a:p>
          <a:p>
            <a:pPr lvl="1"/>
            <a:r>
              <a:rPr lang="de-DE" dirty="0" err="1"/>
              <a:t>Denial</a:t>
            </a:r>
            <a:r>
              <a:rPr lang="de-DE" dirty="0"/>
              <a:t> </a:t>
            </a:r>
            <a:r>
              <a:rPr lang="de-DE" dirty="0" err="1"/>
              <a:t>of</a:t>
            </a:r>
            <a:r>
              <a:rPr lang="de-DE" dirty="0"/>
              <a:t> Service </a:t>
            </a:r>
            <a:r>
              <a:rPr lang="de-DE" dirty="0" err="1"/>
              <a:t>Attacks</a:t>
            </a:r>
            <a:r>
              <a:rPr lang="de-DE" dirty="0"/>
              <a:t> ( </a:t>
            </a:r>
            <a:r>
              <a:rPr lang="de-DE" dirty="0" err="1"/>
              <a:t>DoS</a:t>
            </a:r>
            <a:r>
              <a:rPr lang="de-DE" dirty="0"/>
              <a:t> </a:t>
            </a:r>
            <a:r>
              <a:rPr lang="de-DE" dirty="0" err="1"/>
              <a:t>or</a:t>
            </a:r>
            <a:r>
              <a:rPr lang="de-DE" dirty="0"/>
              <a:t> DDoS) </a:t>
            </a:r>
          </a:p>
          <a:p>
            <a:pPr lvl="1"/>
            <a:r>
              <a:rPr lang="de-DE" dirty="0"/>
              <a:t>Spoofing MAC </a:t>
            </a:r>
            <a:r>
              <a:rPr lang="de-DE" dirty="0" err="1"/>
              <a:t>Addresses</a:t>
            </a:r>
            <a:endParaRPr lang="de-DE" dirty="0"/>
          </a:p>
          <a:p>
            <a:pPr lvl="1"/>
            <a:r>
              <a:rPr lang="de-DE" dirty="0"/>
              <a:t>Malware/Ransomware </a:t>
            </a:r>
            <a:r>
              <a:rPr lang="de-DE" dirty="0" err="1"/>
              <a:t>Attacks</a:t>
            </a:r>
            <a:endParaRPr lang="de-DE" dirty="0"/>
          </a:p>
          <a:p>
            <a:pPr lvl="1"/>
            <a:r>
              <a:rPr lang="de-DE" dirty="0" err="1"/>
              <a:t>Advanced</a:t>
            </a:r>
            <a:r>
              <a:rPr lang="de-DE" dirty="0"/>
              <a:t> </a:t>
            </a:r>
            <a:r>
              <a:rPr lang="de-DE" dirty="0" err="1"/>
              <a:t>Persistance</a:t>
            </a:r>
            <a:r>
              <a:rPr lang="de-DE" dirty="0"/>
              <a:t> </a:t>
            </a:r>
            <a:r>
              <a:rPr lang="de-DE" dirty="0" err="1"/>
              <a:t>Threats</a:t>
            </a:r>
            <a:r>
              <a:rPr lang="de-DE" dirty="0"/>
              <a:t> – APTs</a:t>
            </a:r>
          </a:p>
          <a:p>
            <a:pPr lvl="1"/>
            <a:r>
              <a:rPr lang="de-DE" dirty="0"/>
              <a:t>Rootkits, RATs and Keylogger</a:t>
            </a:r>
          </a:p>
          <a:p>
            <a:pPr lvl="1"/>
            <a:r>
              <a:rPr lang="de-DE" dirty="0" err="1"/>
              <a:t>Social</a:t>
            </a:r>
            <a:r>
              <a:rPr lang="de-DE" dirty="0"/>
              <a:t> Engineering</a:t>
            </a:r>
          </a:p>
          <a:p>
            <a:pPr lvl="1"/>
            <a:endParaRPr lang="de-DE" dirty="0"/>
          </a:p>
        </p:txBody>
      </p:sp>
    </p:spTree>
    <p:extLst>
      <p:ext uri="{BB962C8B-B14F-4D97-AF65-F5344CB8AC3E}">
        <p14:creationId xmlns:p14="http://schemas.microsoft.com/office/powerpoint/2010/main" val="5667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1EF92-ED42-4635-9BF4-D7C08669B2D0}"/>
              </a:ext>
            </a:extLst>
          </p:cNvPr>
          <p:cNvSpPr>
            <a:spLocks noGrp="1"/>
          </p:cNvSpPr>
          <p:nvPr>
            <p:ph type="title"/>
          </p:nvPr>
        </p:nvSpPr>
        <p:spPr>
          <a:xfrm>
            <a:off x="943494" y="160317"/>
            <a:ext cx="8016240" cy="841248"/>
          </a:xfrm>
        </p:spPr>
        <p:txBody>
          <a:bodyPr>
            <a:normAutofit/>
          </a:bodyPr>
          <a:lstStyle/>
          <a:p>
            <a:r>
              <a:rPr lang="en-US" altLang="en-US" sz="3600" dirty="0"/>
              <a:t>Wi-Fi Basics – Physical and Network</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D742B650-CAC1-456E-81F2-2E8C32E1AF9F}"/>
                  </a:ext>
                </a:extLst>
              </p:cNvPr>
              <p:cNvSpPr/>
              <p:nvPr/>
            </p:nvSpPr>
            <p:spPr>
              <a:xfrm>
                <a:off x="685525" y="1001565"/>
                <a:ext cx="8143581" cy="5983561"/>
              </a:xfrm>
              <a:prstGeom prst="rect">
                <a:avLst/>
              </a:prstGeom>
            </p:spPr>
            <p:txBody>
              <a:bodyPr wrap="square">
                <a:spAutoFit/>
              </a:bodyPr>
              <a:lstStyle/>
              <a:p>
                <a:r>
                  <a:rPr lang="en-US" dirty="0"/>
                  <a:t>Wireless LAN is a radio transmitting and receiving technology. </a:t>
                </a:r>
              </a:p>
              <a:p>
                <a:r>
                  <a:rPr lang="en-US" dirty="0"/>
                  <a:t>It is based on the Theory of electromagnetic fields (Hertz, Maxwell et.al) which describes the effect of alternating current flows through a wire, a magnetic field is generated around that wire. </a:t>
                </a:r>
              </a:p>
              <a:p>
                <a:r>
                  <a:rPr lang="en-US" b="1" dirty="0"/>
                  <a:t>Basics:</a:t>
                </a:r>
              </a:p>
              <a:p>
                <a:r>
                  <a:rPr lang="en-US" dirty="0"/>
                  <a:t>Wavelength (m): Lambda </a:t>
                </a:r>
                <a:r>
                  <a:rPr lang="el-GR" dirty="0"/>
                  <a:t>λ</a:t>
                </a:r>
                <a:r>
                  <a:rPr lang="de-DE" dirty="0"/>
                  <a:t> </a:t>
                </a:r>
              </a:p>
              <a:p>
                <a:r>
                  <a:rPr lang="de-DE" dirty="0" err="1"/>
                  <a:t>Lightspeed</a:t>
                </a:r>
                <a:r>
                  <a:rPr lang="de-DE" dirty="0"/>
                  <a:t> c=299.792.458 m/s</a:t>
                </a:r>
              </a:p>
              <a:p>
                <a:r>
                  <a:rPr lang="de-DE" dirty="0" err="1"/>
                  <a:t>Frequency</a:t>
                </a:r>
                <a:r>
                  <a:rPr lang="de-DE" dirty="0"/>
                  <a:t> (Hz) f</a:t>
                </a:r>
              </a:p>
              <a:p>
                <a:r>
                  <a:rPr lang="de-DE" dirty="0"/>
                  <a:t>Energy E</a:t>
                </a:r>
              </a:p>
              <a:p>
                <a:r>
                  <a:rPr lang="de-DE" dirty="0"/>
                  <a:t>Plancks </a:t>
                </a:r>
                <a:r>
                  <a:rPr lang="de-DE" dirty="0" err="1"/>
                  <a:t>natural</a:t>
                </a:r>
                <a:r>
                  <a:rPr lang="de-DE" dirty="0"/>
                  <a:t> </a:t>
                </a:r>
                <a:r>
                  <a:rPr lang="de-DE" dirty="0" err="1"/>
                  <a:t>constant</a:t>
                </a:r>
                <a:r>
                  <a:rPr lang="de-DE" dirty="0"/>
                  <a:t> h=6,626 x 10</a:t>
                </a:r>
                <a:r>
                  <a:rPr lang="de-DE" baseline="30000" dirty="0"/>
                  <a:t>-6 </a:t>
                </a:r>
                <a:r>
                  <a:rPr lang="de-DE" dirty="0" err="1"/>
                  <a:t>Js</a:t>
                </a:r>
                <a:r>
                  <a:rPr lang="de-DE" dirty="0"/>
                  <a:t> </a:t>
                </a:r>
                <a:r>
                  <a:rPr lang="de-DE" dirty="0" err="1"/>
                  <a:t>or</a:t>
                </a:r>
                <a:r>
                  <a:rPr lang="de-DE" dirty="0"/>
                  <a:t> 6,582 x 10</a:t>
                </a:r>
                <a:r>
                  <a:rPr lang="de-DE" baseline="30000" dirty="0"/>
                  <a:t>-16</a:t>
                </a:r>
                <a:r>
                  <a:rPr lang="de-DE" dirty="0"/>
                  <a:t> eV</a:t>
                </a:r>
                <a:endParaRPr lang="de-DE" baseline="30000" dirty="0"/>
              </a:p>
              <a:p>
                <a:r>
                  <a:rPr lang="de-DE" dirty="0" err="1"/>
                  <a:t>Wavelength</a:t>
                </a:r>
                <a:r>
                  <a:rPr lang="de-DE" dirty="0"/>
                  <a:t> </a:t>
                </a:r>
                <a:r>
                  <a:rPr lang="en-US" dirty="0"/>
                  <a:t> </a:t>
                </a:r>
                <a:r>
                  <a:rPr lang="el-GR" dirty="0"/>
                  <a:t>λ</a:t>
                </a:r>
                <a:r>
                  <a:rPr lang="de-DE" dirty="0"/>
                  <a:t> </a:t>
                </a:r>
                <a:r>
                  <a:rPr lang="de-DE" dirty="0" err="1"/>
                  <a:t>is</a:t>
                </a:r>
                <a:r>
                  <a:rPr lang="de-DE" dirty="0"/>
                  <a:t> </a:t>
                </a:r>
                <a:r>
                  <a:rPr lang="de-DE" dirty="0" err="1"/>
                  <a:t>indirect</a:t>
                </a:r>
                <a:r>
                  <a:rPr lang="de-DE" dirty="0"/>
                  <a:t> proportional </a:t>
                </a:r>
                <a:r>
                  <a:rPr lang="de-DE" dirty="0" err="1"/>
                  <a:t>to</a:t>
                </a:r>
                <a:r>
                  <a:rPr lang="de-DE" dirty="0"/>
                  <a:t> </a:t>
                </a:r>
                <a:r>
                  <a:rPr lang="de-DE" dirty="0" err="1"/>
                  <a:t>the</a:t>
                </a:r>
                <a:r>
                  <a:rPr lang="de-DE" dirty="0"/>
                  <a:t> </a:t>
                </a:r>
                <a:r>
                  <a:rPr lang="de-DE" dirty="0" err="1"/>
                  <a:t>frequency</a:t>
                </a:r>
                <a:r>
                  <a:rPr lang="de-DE" dirty="0"/>
                  <a:t> f</a:t>
                </a:r>
              </a:p>
              <a:p>
                <a:r>
                  <a:rPr lang="de-DE" dirty="0"/>
                  <a:t>		       </a:t>
                </a:r>
                <a:r>
                  <a:rPr lang="de-DE" sz="2400" dirty="0" err="1"/>
                  <a:t>Wavelength</a:t>
                </a:r>
                <a:r>
                  <a:rPr lang="de-DE" sz="2400" dirty="0"/>
                  <a:t>: </a:t>
                </a:r>
                <a:r>
                  <a:rPr lang="en-US" sz="2400" dirty="0"/>
                  <a:t> </a:t>
                </a:r>
                <a:r>
                  <a:rPr lang="el-GR" sz="2400" dirty="0"/>
                  <a:t>λ</a:t>
                </a:r>
                <a:r>
                  <a:rPr lang="de-DE" sz="2400" dirty="0"/>
                  <a:t> = </a:t>
                </a:r>
                <a14:m>
                  <m:oMath xmlns:m="http://schemas.openxmlformats.org/officeDocument/2006/math">
                    <m:f>
                      <m:fPr>
                        <m:ctrlPr>
                          <a:rPr lang="de-DE" sz="2400" i="1" dirty="0">
                            <a:latin typeface="Cambria Math" panose="02040503050406030204" pitchFamily="18" charset="0"/>
                          </a:rPr>
                        </m:ctrlPr>
                      </m:fPr>
                      <m:num>
                        <m:r>
                          <a:rPr lang="de-DE" sz="2400" dirty="0">
                            <a:latin typeface="Cambria Math" panose="02040503050406030204" pitchFamily="18" charset="0"/>
                          </a:rPr>
                          <m:t>𝑐</m:t>
                        </m:r>
                      </m:num>
                      <m:den>
                        <m:r>
                          <a:rPr lang="de-DE" sz="2400" dirty="0">
                            <a:latin typeface="Cambria Math" panose="02040503050406030204" pitchFamily="18" charset="0"/>
                          </a:rPr>
                          <m:t>𝑓</m:t>
                        </m:r>
                      </m:den>
                    </m:f>
                  </m:oMath>
                </a14:m>
                <a:endParaRPr lang="de-DE" sz="2400" dirty="0"/>
              </a:p>
              <a:p>
                <a:r>
                  <a:rPr lang="de-DE" dirty="0">
                    <a:solidFill>
                      <a:srgbClr val="4F4F4F"/>
                    </a:solidFill>
                    <a:latin typeface="Roboto"/>
                  </a:rPr>
                  <a:t>		</a:t>
                </a:r>
                <a:r>
                  <a:rPr lang="de-DE" sz="2400" dirty="0">
                    <a:solidFill>
                      <a:srgbClr val="4F4F4F"/>
                    </a:solidFill>
                    <a:latin typeface="Roboto"/>
                  </a:rPr>
                  <a:t>      Energy:  E = h*f</a:t>
                </a:r>
              </a:p>
              <a:p>
                <a:endParaRPr lang="en-US" dirty="0"/>
              </a:p>
              <a:p>
                <a:r>
                  <a:rPr lang="en-US" dirty="0"/>
                  <a:t>The Electromagnetic Spectrum refers to the full range of all possible Electromagnetic Field energy frequencies. This energy traveling through space is called radiation.</a:t>
                </a:r>
              </a:p>
              <a:p>
                <a:endParaRPr lang="de-DE" dirty="0"/>
              </a:p>
              <a:p>
                <a:endParaRPr lang="de-DE" dirty="0"/>
              </a:p>
              <a:p>
                <a:endParaRPr lang="de-DE" dirty="0"/>
              </a:p>
            </p:txBody>
          </p:sp>
        </mc:Choice>
        <mc:Fallback xmlns="">
          <p:sp>
            <p:nvSpPr>
              <p:cNvPr id="5" name="Rechteck 4">
                <a:extLst>
                  <a:ext uri="{FF2B5EF4-FFF2-40B4-BE49-F238E27FC236}">
                    <a16:creationId xmlns:a16="http://schemas.microsoft.com/office/drawing/2014/main" id="{D742B650-CAC1-456E-81F2-2E8C32E1AF9F}"/>
                  </a:ext>
                </a:extLst>
              </p:cNvPr>
              <p:cNvSpPr>
                <a:spLocks noRot="1" noChangeAspect="1" noMove="1" noResize="1" noEditPoints="1" noAdjustHandles="1" noChangeArrowheads="1" noChangeShapeType="1" noTextEdit="1"/>
              </p:cNvSpPr>
              <p:nvPr/>
            </p:nvSpPr>
            <p:spPr>
              <a:xfrm>
                <a:off x="685525" y="1001565"/>
                <a:ext cx="8143581" cy="5983561"/>
              </a:xfrm>
              <a:prstGeom prst="rect">
                <a:avLst/>
              </a:prstGeom>
              <a:blipFill>
                <a:blip r:embed="rId2"/>
                <a:stretch>
                  <a:fillRect l="-599" t="-509" r="-75"/>
                </a:stretch>
              </a:blipFill>
            </p:spPr>
            <p:txBody>
              <a:bodyPr/>
              <a:lstStyle/>
              <a:p>
                <a:r>
                  <a:rPr lang="de-DE">
                    <a:noFill/>
                  </a:rPr>
                  <a:t> </a:t>
                </a:r>
              </a:p>
            </p:txBody>
          </p:sp>
        </mc:Fallback>
      </mc:AlternateContent>
    </p:spTree>
    <p:extLst>
      <p:ext uri="{BB962C8B-B14F-4D97-AF65-F5344CB8AC3E}">
        <p14:creationId xmlns:p14="http://schemas.microsoft.com/office/powerpoint/2010/main" val="36747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1076836" y="1129557"/>
            <a:ext cx="8229600" cy="4353560"/>
          </a:xfrm>
        </p:spPr>
        <p:txBody>
          <a:bodyPr/>
          <a:lstStyle/>
          <a:p>
            <a:r>
              <a:rPr lang="de-DE" dirty="0"/>
              <a:t>Wi-Fi </a:t>
            </a:r>
            <a:r>
              <a:rPr lang="de-DE" dirty="0" err="1"/>
              <a:t>specific</a:t>
            </a:r>
            <a:r>
              <a:rPr lang="de-DE" dirty="0"/>
              <a:t> </a:t>
            </a:r>
            <a:r>
              <a:rPr lang="de-DE" dirty="0" err="1"/>
              <a:t>Attacks</a:t>
            </a:r>
            <a:r>
              <a:rPr lang="de-DE" dirty="0"/>
              <a:t> &gt; Trivial and non-trivial</a:t>
            </a:r>
          </a:p>
          <a:p>
            <a:r>
              <a:rPr lang="de-DE" dirty="0"/>
              <a:t>Trivial:</a:t>
            </a:r>
          </a:p>
          <a:p>
            <a:pPr lvl="1"/>
            <a:r>
              <a:rPr lang="de-DE" dirty="0"/>
              <a:t>Access </a:t>
            </a:r>
            <a:r>
              <a:rPr lang="de-DE" dirty="0" err="1"/>
              <a:t>to</a:t>
            </a:r>
            <a:r>
              <a:rPr lang="de-DE" dirty="0"/>
              <a:t> an open Wi-Fi Network</a:t>
            </a:r>
          </a:p>
          <a:p>
            <a:pPr lvl="1"/>
            <a:r>
              <a:rPr lang="de-DE" dirty="0"/>
              <a:t>Access </a:t>
            </a:r>
            <a:r>
              <a:rPr lang="de-DE" dirty="0" err="1"/>
              <a:t>to</a:t>
            </a:r>
            <a:r>
              <a:rPr lang="de-DE" dirty="0"/>
              <a:t> Wi-Fi </a:t>
            </a:r>
            <a:r>
              <a:rPr lang="de-DE" dirty="0" err="1"/>
              <a:t>without</a:t>
            </a:r>
            <a:r>
              <a:rPr lang="de-DE" dirty="0"/>
              <a:t> </a:t>
            </a:r>
            <a:r>
              <a:rPr lang="de-DE" dirty="0" err="1"/>
              <a:t>actively</a:t>
            </a:r>
            <a:r>
              <a:rPr lang="de-DE" dirty="0"/>
              <a:t> </a:t>
            </a:r>
            <a:r>
              <a:rPr lang="de-DE" dirty="0" err="1"/>
              <a:t>sending</a:t>
            </a:r>
            <a:r>
              <a:rPr lang="de-DE" dirty="0"/>
              <a:t> SSID</a:t>
            </a:r>
          </a:p>
          <a:p>
            <a:pPr lvl="1"/>
            <a:r>
              <a:rPr lang="de-DE" dirty="0"/>
              <a:t>Access </a:t>
            </a:r>
            <a:r>
              <a:rPr lang="de-DE" dirty="0" err="1"/>
              <a:t>to</a:t>
            </a:r>
            <a:r>
              <a:rPr lang="de-DE" dirty="0"/>
              <a:t> Wi-Fi with MAC Filters</a:t>
            </a:r>
          </a:p>
          <a:p>
            <a:r>
              <a:rPr lang="de-DE" dirty="0"/>
              <a:t>Non-Trivial:</a:t>
            </a:r>
          </a:p>
          <a:p>
            <a:pPr lvl="1"/>
            <a:r>
              <a:rPr lang="de-DE" dirty="0"/>
              <a:t>WPA 1/2/3 </a:t>
            </a:r>
            <a:r>
              <a:rPr lang="de-DE" dirty="0" err="1"/>
              <a:t>encrypted</a:t>
            </a:r>
            <a:r>
              <a:rPr lang="de-DE" dirty="0"/>
              <a:t> Wi-Fi Network</a:t>
            </a:r>
          </a:p>
          <a:p>
            <a:pPr lvl="1"/>
            <a:r>
              <a:rPr lang="de-DE" dirty="0"/>
              <a:t>Rogue Access Points</a:t>
            </a:r>
          </a:p>
          <a:p>
            <a:pPr lvl="1"/>
            <a:r>
              <a:rPr lang="de-DE" dirty="0"/>
              <a:t>Evil Twin </a:t>
            </a:r>
            <a:r>
              <a:rPr lang="de-DE" dirty="0" err="1"/>
              <a:t>Attacks</a:t>
            </a:r>
            <a:endParaRPr lang="de-DE" dirty="0"/>
          </a:p>
          <a:p>
            <a:pPr lvl="1"/>
            <a:r>
              <a:rPr lang="de-DE" dirty="0"/>
              <a:t>KRACK</a:t>
            </a:r>
          </a:p>
          <a:p>
            <a:pPr marL="295275" lvl="1" indent="0">
              <a:buNone/>
            </a:pPr>
            <a:r>
              <a:rPr lang="de-DE" b="1" dirty="0"/>
              <a:t>IS WEP </a:t>
            </a:r>
            <a:r>
              <a:rPr lang="de-DE" b="1" dirty="0" err="1"/>
              <a:t>Cracking</a:t>
            </a:r>
            <a:r>
              <a:rPr lang="de-DE" b="1" dirty="0"/>
              <a:t> trivial? </a:t>
            </a:r>
            <a:r>
              <a:rPr lang="de-DE" b="1" dirty="0" err="1"/>
              <a:t>Lets</a:t>
            </a:r>
            <a:r>
              <a:rPr lang="de-DE" b="1" dirty="0"/>
              <a:t> </a:t>
            </a:r>
            <a:r>
              <a:rPr lang="de-DE" b="1" dirty="0" err="1"/>
              <a:t>have</a:t>
            </a:r>
            <a:r>
              <a:rPr lang="de-DE" b="1" dirty="0"/>
              <a:t> a </a:t>
            </a:r>
            <a:r>
              <a:rPr lang="de-DE" b="1" dirty="0" err="1"/>
              <a:t>look</a:t>
            </a:r>
            <a:r>
              <a:rPr lang="de-DE" b="1" dirty="0"/>
              <a:t> in </a:t>
            </a:r>
            <a:r>
              <a:rPr lang="de-DE" b="1" dirty="0" err="1"/>
              <a:t>detail</a:t>
            </a:r>
            <a:r>
              <a:rPr lang="de-DE" b="1" dirty="0"/>
              <a:t>…..</a:t>
            </a:r>
          </a:p>
          <a:p>
            <a:pPr lvl="1"/>
            <a:endParaRPr lang="de-DE" dirty="0"/>
          </a:p>
        </p:txBody>
      </p:sp>
    </p:spTree>
    <p:extLst>
      <p:ext uri="{BB962C8B-B14F-4D97-AF65-F5344CB8AC3E}">
        <p14:creationId xmlns:p14="http://schemas.microsoft.com/office/powerpoint/2010/main" val="10036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6DDB2-3E62-4CDB-88D1-D6463588FE52}"/>
              </a:ext>
            </a:extLst>
          </p:cNvPr>
          <p:cNvSpPr>
            <a:spLocks noGrp="1"/>
          </p:cNvSpPr>
          <p:nvPr>
            <p:ph type="title"/>
          </p:nvPr>
        </p:nvSpPr>
        <p:spPr/>
        <p:txBody>
          <a:bodyPr/>
          <a:lstStyle/>
          <a:p>
            <a:r>
              <a:rPr lang="de-DE" dirty="0"/>
              <a:t>WEP </a:t>
            </a:r>
            <a:r>
              <a:rPr lang="de-DE" dirty="0" err="1"/>
              <a:t>Attack</a:t>
            </a:r>
            <a:r>
              <a:rPr lang="de-DE" dirty="0"/>
              <a:t>								1/5	</a:t>
            </a:r>
          </a:p>
        </p:txBody>
      </p:sp>
      <p:sp>
        <p:nvSpPr>
          <p:cNvPr id="3" name="Inhaltsplatzhalter 2">
            <a:extLst>
              <a:ext uri="{FF2B5EF4-FFF2-40B4-BE49-F238E27FC236}">
                <a16:creationId xmlns:a16="http://schemas.microsoft.com/office/drawing/2014/main" id="{BC2B9653-F9E5-4435-AC8E-514640B2BDDB}"/>
              </a:ext>
            </a:extLst>
          </p:cNvPr>
          <p:cNvSpPr>
            <a:spLocks noGrp="1"/>
          </p:cNvSpPr>
          <p:nvPr>
            <p:ph sz="half" idx="1"/>
          </p:nvPr>
        </p:nvSpPr>
        <p:spPr/>
        <p:txBody>
          <a:bodyPr/>
          <a:lstStyle/>
          <a:p>
            <a:r>
              <a:rPr lang="de-DE" dirty="0" err="1"/>
              <a:t>Getting</a:t>
            </a:r>
            <a:r>
              <a:rPr lang="de-DE" dirty="0"/>
              <a:t> </a:t>
            </a:r>
            <a:r>
              <a:rPr lang="de-DE" dirty="0" err="1"/>
              <a:t>the</a:t>
            </a:r>
            <a:r>
              <a:rPr lang="de-DE" dirty="0"/>
              <a:t> WEP Key via AP and STA</a:t>
            </a:r>
          </a:p>
          <a:p>
            <a:r>
              <a:rPr lang="de-DE" dirty="0"/>
              <a:t>IV –&gt; </a:t>
            </a:r>
            <a:r>
              <a:rPr lang="de-DE" dirty="0" err="1"/>
              <a:t>Initialization</a:t>
            </a:r>
            <a:r>
              <a:rPr lang="de-DE" dirty="0"/>
              <a:t> Vector -&gt; </a:t>
            </a:r>
            <a:r>
              <a:rPr lang="de-DE" dirty="0" err="1"/>
              <a:t>concatinate</a:t>
            </a:r>
            <a:r>
              <a:rPr lang="de-DE" dirty="0"/>
              <a:t> with WEP-Key </a:t>
            </a:r>
            <a:r>
              <a:rPr lang="de-DE" dirty="0">
                <a:sym typeface="Wingdings" panose="05000000000000000000" pitchFamily="2" charset="2"/>
              </a:rPr>
              <a:t> </a:t>
            </a:r>
            <a:r>
              <a:rPr lang="de-DE" dirty="0" err="1">
                <a:sym typeface="Wingdings" panose="05000000000000000000" pitchFamily="2" charset="2"/>
              </a:rPr>
              <a:t>Keystream</a:t>
            </a:r>
            <a:endParaRPr lang="de-DE" dirty="0">
              <a:sym typeface="Wingdings" panose="05000000000000000000" pitchFamily="2" charset="2"/>
            </a:endParaRPr>
          </a:p>
          <a:p>
            <a:r>
              <a:rPr lang="de-DE" dirty="0">
                <a:sym typeface="Wingdings" panose="05000000000000000000" pitchFamily="2" charset="2"/>
              </a:rPr>
              <a:t>Problem: </a:t>
            </a:r>
            <a:r>
              <a:rPr lang="de-DE" dirty="0" err="1">
                <a:sym typeface="Wingdings" panose="05000000000000000000" pitchFamily="2" charset="2"/>
              </a:rPr>
              <a:t>Avoid</a:t>
            </a:r>
            <a:r>
              <a:rPr lang="de-DE" dirty="0">
                <a:sym typeface="Wingdings" panose="05000000000000000000" pitchFamily="2" charset="2"/>
              </a:rPr>
              <a:t> </a:t>
            </a:r>
            <a:r>
              <a:rPr lang="de-DE" dirty="0" err="1">
                <a:sym typeface="Wingdings" panose="05000000000000000000" pitchFamily="2" charset="2"/>
              </a:rPr>
              <a:t>using</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same IV </a:t>
            </a:r>
            <a:r>
              <a:rPr lang="de-DE" dirty="0" err="1">
                <a:sym typeface="Wingdings" panose="05000000000000000000" pitchFamily="2" charset="2"/>
              </a:rPr>
              <a:t>while</a:t>
            </a:r>
            <a:r>
              <a:rPr lang="de-DE" dirty="0">
                <a:sym typeface="Wingdings" panose="05000000000000000000" pitchFamily="2" charset="2"/>
              </a:rPr>
              <a:t> </a:t>
            </a:r>
            <a:r>
              <a:rPr lang="de-DE" dirty="0" err="1">
                <a:sym typeface="Wingdings" panose="05000000000000000000" pitchFamily="2" charset="2"/>
              </a:rPr>
              <a:t>joining</a:t>
            </a:r>
            <a:r>
              <a:rPr lang="de-DE" dirty="0">
                <a:sym typeface="Wingdings" panose="05000000000000000000" pitchFamily="2" charset="2"/>
              </a:rPr>
              <a:t> a Wi-Fi Network…. This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happens</a:t>
            </a:r>
            <a:r>
              <a:rPr lang="de-DE" dirty="0">
                <a:sym typeface="Wingdings" panose="05000000000000000000" pitchFamily="2" charset="2"/>
              </a:rPr>
              <a:t> </a:t>
            </a:r>
            <a:r>
              <a:rPr lang="de-DE" dirty="0" err="1">
                <a:sym typeface="Wingdings" panose="05000000000000000000" pitchFamily="2" charset="2"/>
              </a:rPr>
              <a:t>when</a:t>
            </a:r>
            <a:r>
              <a:rPr lang="de-DE" dirty="0">
                <a:sym typeface="Wingdings" panose="05000000000000000000" pitchFamily="2" charset="2"/>
              </a:rPr>
              <a:t> </a:t>
            </a:r>
            <a:r>
              <a:rPr lang="de-DE" dirty="0" err="1">
                <a:sym typeface="Wingdings" panose="05000000000000000000" pitchFamily="2" charset="2"/>
              </a:rPr>
              <a:t>hunderts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thousands</a:t>
            </a:r>
            <a:r>
              <a:rPr lang="de-DE" dirty="0">
                <a:sym typeface="Wingdings" panose="05000000000000000000" pitchFamily="2" charset="2"/>
              </a:rPr>
              <a:t> </a:t>
            </a:r>
            <a:r>
              <a:rPr lang="de-DE" dirty="0" err="1">
                <a:sym typeface="Wingdings" panose="05000000000000000000" pitchFamily="2" charset="2"/>
              </a:rPr>
              <a:t>repetition</a:t>
            </a:r>
            <a:r>
              <a:rPr lang="de-DE" dirty="0">
                <a:sym typeface="Wingdings" panose="05000000000000000000" pitchFamily="2" charset="2"/>
              </a:rPr>
              <a:t> </a:t>
            </a:r>
            <a:r>
              <a:rPr lang="de-DE" dirty="0" err="1">
                <a:sym typeface="Wingdings" panose="05000000000000000000" pitchFamily="2" charset="2"/>
              </a:rPr>
              <a:t>occour</a:t>
            </a:r>
            <a:br>
              <a:rPr lang="de-DE" dirty="0">
                <a:sym typeface="Wingdings" panose="05000000000000000000" pitchFamily="2" charset="2"/>
              </a:rPr>
            </a:br>
            <a:r>
              <a:rPr lang="de-DE" dirty="0">
                <a:sym typeface="Wingdings" panose="05000000000000000000" pitchFamily="2" charset="2"/>
              </a:rPr>
              <a:t>-&gt; IV </a:t>
            </a:r>
            <a:r>
              <a:rPr lang="de-DE" dirty="0" err="1">
                <a:sym typeface="Wingdings" panose="05000000000000000000" pitchFamily="2" charset="2"/>
              </a:rPr>
              <a:t>Collision</a:t>
            </a:r>
            <a:endParaRPr lang="de-DE" dirty="0">
              <a:sym typeface="Wingdings" panose="05000000000000000000" pitchFamily="2" charset="2"/>
            </a:endParaRPr>
          </a:p>
          <a:p>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provoke</a:t>
            </a:r>
            <a:r>
              <a:rPr lang="de-DE" dirty="0">
                <a:sym typeface="Wingdings" panose="05000000000000000000" pitchFamily="2" charset="2"/>
              </a:rPr>
              <a:t> a </a:t>
            </a:r>
            <a:r>
              <a:rPr lang="de-DE" dirty="0" err="1">
                <a:sym typeface="Wingdings" panose="05000000000000000000" pitchFamily="2" charset="2"/>
              </a:rPr>
              <a:t>collision</a:t>
            </a:r>
            <a:r>
              <a:rPr lang="de-DE" dirty="0">
                <a:sym typeface="Wingdings" panose="05000000000000000000" pitchFamily="2" charset="2"/>
              </a:rPr>
              <a:t>?</a:t>
            </a:r>
          </a:p>
          <a:p>
            <a:pPr lvl="1"/>
            <a:r>
              <a:rPr lang="de-DE" dirty="0">
                <a:sym typeface="Wingdings" panose="05000000000000000000" pitchFamily="2" charset="2"/>
              </a:rPr>
              <a:t>Passive </a:t>
            </a:r>
            <a:r>
              <a:rPr lang="de-DE" dirty="0" err="1">
                <a:sym typeface="Wingdings" panose="05000000000000000000" pitchFamily="2" charset="2"/>
              </a:rPr>
              <a:t>listening</a:t>
            </a:r>
            <a:r>
              <a:rPr lang="de-DE" dirty="0">
                <a:sym typeface="Wingdings" panose="05000000000000000000" pitchFamily="2" charset="2"/>
              </a:rPr>
              <a:t> </a:t>
            </a:r>
            <a:r>
              <a:rPr lang="de-DE" dirty="0" err="1">
                <a:sym typeface="Wingdings" panose="05000000000000000000" pitchFamily="2" charset="2"/>
              </a:rPr>
              <a:t>to</a:t>
            </a:r>
            <a:r>
              <a:rPr lang="de-DE" dirty="0">
                <a:sym typeface="Wingdings" panose="05000000000000000000" pitchFamily="2" charset="2"/>
              </a:rPr>
              <a:t> </a:t>
            </a:r>
            <a:r>
              <a:rPr lang="de-DE" dirty="0" err="1">
                <a:sym typeface="Wingdings" panose="05000000000000000000" pitchFamily="2" charset="2"/>
              </a:rPr>
              <a:t>hundreds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STA </a:t>
            </a:r>
            <a:r>
              <a:rPr lang="de-DE" dirty="0" err="1">
                <a:sym typeface="Wingdings" panose="05000000000000000000" pitchFamily="2" charset="2"/>
              </a:rPr>
              <a:t>during</a:t>
            </a:r>
            <a:r>
              <a:rPr lang="de-DE" dirty="0">
                <a:sym typeface="Wingdings" panose="05000000000000000000" pitchFamily="2" charset="2"/>
              </a:rPr>
              <a:t> </a:t>
            </a:r>
            <a:r>
              <a:rPr lang="de-DE" dirty="0" err="1">
                <a:sym typeface="Wingdings" panose="05000000000000000000" pitchFamily="2" charset="2"/>
              </a:rPr>
              <a:t>long</a:t>
            </a:r>
            <a:r>
              <a:rPr lang="de-DE" dirty="0">
                <a:sym typeface="Wingdings" panose="05000000000000000000" pitchFamily="2" charset="2"/>
              </a:rPr>
              <a:t> time</a:t>
            </a:r>
          </a:p>
          <a:p>
            <a:pPr lvl="1"/>
            <a:r>
              <a:rPr lang="de-DE" dirty="0">
                <a:sym typeface="Wingdings" panose="05000000000000000000" pitchFamily="2" charset="2"/>
              </a:rPr>
              <a:t>ARP Replay </a:t>
            </a:r>
            <a:r>
              <a:rPr lang="de-DE" dirty="0" err="1">
                <a:sym typeface="Wingdings" panose="05000000000000000000" pitchFamily="2" charset="2"/>
              </a:rPr>
              <a:t>Attack</a:t>
            </a:r>
            <a:r>
              <a:rPr lang="de-DE" dirty="0">
                <a:sym typeface="Wingdings" panose="05000000000000000000" pitchFamily="2" charset="2"/>
              </a:rPr>
              <a:t> </a:t>
            </a:r>
            <a:r>
              <a:rPr lang="de-DE" dirty="0" err="1">
                <a:sym typeface="Wingdings" panose="05000000000000000000" pitchFamily="2" charset="2"/>
              </a:rPr>
              <a:t>by</a:t>
            </a:r>
            <a:r>
              <a:rPr lang="de-DE" dirty="0">
                <a:sym typeface="Wingdings" panose="05000000000000000000" pitchFamily="2" charset="2"/>
              </a:rPr>
              <a:t> </a:t>
            </a:r>
            <a:r>
              <a:rPr lang="de-DE" dirty="0" err="1">
                <a:sym typeface="Wingdings" panose="05000000000000000000" pitchFamily="2" charset="2"/>
              </a:rPr>
              <a:t>using</a:t>
            </a:r>
            <a:r>
              <a:rPr lang="de-DE" dirty="0">
                <a:sym typeface="Wingdings" panose="05000000000000000000" pitchFamily="2" charset="2"/>
              </a:rPr>
              <a:t>  MAC Spoofing</a:t>
            </a:r>
            <a:endParaRPr lang="de-DE" dirty="0"/>
          </a:p>
          <a:p>
            <a:endParaRPr lang="de-DE" dirty="0"/>
          </a:p>
        </p:txBody>
      </p:sp>
    </p:spTree>
    <p:extLst>
      <p:ext uri="{BB962C8B-B14F-4D97-AF65-F5344CB8AC3E}">
        <p14:creationId xmlns:p14="http://schemas.microsoft.com/office/powerpoint/2010/main" val="22427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6DDB2-3E62-4CDB-88D1-D6463588FE52}"/>
              </a:ext>
            </a:extLst>
          </p:cNvPr>
          <p:cNvSpPr>
            <a:spLocks noGrp="1"/>
          </p:cNvSpPr>
          <p:nvPr>
            <p:ph type="title"/>
          </p:nvPr>
        </p:nvSpPr>
        <p:spPr/>
        <p:txBody>
          <a:bodyPr/>
          <a:lstStyle/>
          <a:p>
            <a:r>
              <a:rPr lang="de-DE" dirty="0"/>
              <a:t>WEP </a:t>
            </a:r>
            <a:r>
              <a:rPr lang="de-DE" dirty="0" err="1"/>
              <a:t>Attack</a:t>
            </a:r>
            <a:r>
              <a:rPr lang="de-DE" dirty="0"/>
              <a:t>								2/5	</a:t>
            </a:r>
          </a:p>
        </p:txBody>
      </p:sp>
      <p:graphicFrame>
        <p:nvGraphicFramePr>
          <p:cNvPr id="4" name="Tabelle 4">
            <a:extLst>
              <a:ext uri="{FF2B5EF4-FFF2-40B4-BE49-F238E27FC236}">
                <a16:creationId xmlns:a16="http://schemas.microsoft.com/office/drawing/2014/main" id="{530F5ABA-501D-4E37-961A-CD819BE13224}"/>
              </a:ext>
            </a:extLst>
          </p:cNvPr>
          <p:cNvGraphicFramePr>
            <a:graphicFrameLocks noGrp="1"/>
          </p:cNvGraphicFramePr>
          <p:nvPr/>
        </p:nvGraphicFramePr>
        <p:xfrm>
          <a:off x="141249" y="1971040"/>
          <a:ext cx="4096214" cy="1483360"/>
        </p:xfrm>
        <a:graphic>
          <a:graphicData uri="http://schemas.openxmlformats.org/drawingml/2006/table">
            <a:tbl>
              <a:tblPr firstRow="1" bandRow="1">
                <a:tableStyleId>{5C22544A-7EE6-4342-B048-85BDC9FD1C3A}</a:tableStyleId>
              </a:tblPr>
              <a:tblGrid>
                <a:gridCol w="2038195">
                  <a:extLst>
                    <a:ext uri="{9D8B030D-6E8A-4147-A177-3AD203B41FA5}">
                      <a16:colId xmlns:a16="http://schemas.microsoft.com/office/drawing/2014/main" val="4206386850"/>
                    </a:ext>
                  </a:extLst>
                </a:gridCol>
                <a:gridCol w="694727">
                  <a:extLst>
                    <a:ext uri="{9D8B030D-6E8A-4147-A177-3AD203B41FA5}">
                      <a16:colId xmlns:a16="http://schemas.microsoft.com/office/drawing/2014/main" val="3949616839"/>
                    </a:ext>
                  </a:extLst>
                </a:gridCol>
                <a:gridCol w="1363292">
                  <a:extLst>
                    <a:ext uri="{9D8B030D-6E8A-4147-A177-3AD203B41FA5}">
                      <a16:colId xmlns:a16="http://schemas.microsoft.com/office/drawing/2014/main" val="2697462141"/>
                    </a:ext>
                  </a:extLst>
                </a:gridCol>
              </a:tblGrid>
              <a:tr h="370840">
                <a:tc gridSpan="3">
                  <a:txBody>
                    <a:bodyPr/>
                    <a:lstStyle/>
                    <a:p>
                      <a:pPr algn="ctr"/>
                      <a:r>
                        <a:rPr lang="de-DE" dirty="0" err="1"/>
                        <a:t>Sniffed</a:t>
                      </a:r>
                      <a:r>
                        <a:rPr lang="de-DE" dirty="0"/>
                        <a:t> Paket 1</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05406409"/>
                  </a:ext>
                </a:extLst>
              </a:tr>
              <a:tr h="370840">
                <a:tc>
                  <a:txBody>
                    <a:bodyPr/>
                    <a:lstStyle/>
                    <a:p>
                      <a:r>
                        <a:rPr lang="de-DE" dirty="0"/>
                        <a:t>Clear          Text 1</a:t>
                      </a:r>
                    </a:p>
                  </a:txBody>
                  <a:tcPr/>
                </a:tc>
                <a:tc>
                  <a:txBody>
                    <a:bodyPr/>
                    <a:lstStyle/>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1110 1011</a:t>
                      </a:r>
                    </a:p>
                  </a:txBody>
                  <a:tcPr/>
                </a:tc>
                <a:extLst>
                  <a:ext uri="{0D108BD9-81ED-4DB2-BD59-A6C34878D82A}">
                    <a16:rowId xmlns:a16="http://schemas.microsoft.com/office/drawing/2014/main" val="338000453"/>
                  </a:ext>
                </a:extLst>
              </a:tr>
              <a:tr h="370840">
                <a:tc>
                  <a:txBody>
                    <a:bodyPr/>
                    <a:lstStyle/>
                    <a:p>
                      <a:r>
                        <a:rPr lang="de-DE" dirty="0" err="1"/>
                        <a:t>Keystream</a:t>
                      </a:r>
                      <a:r>
                        <a:rPr lang="de-DE" dirty="0"/>
                        <a:t> 1</a:t>
                      </a:r>
                    </a:p>
                  </a:txBody>
                  <a:tcPr/>
                </a:tc>
                <a:tc>
                  <a:txBody>
                    <a:bodyPr/>
                    <a:lstStyle/>
                    <a:p>
                      <a:r>
                        <a:rPr lang="de-DE" dirty="0"/>
                        <a:t>XOR</a:t>
                      </a:r>
                    </a:p>
                  </a:txBody>
                  <a:tcPr/>
                </a:tc>
                <a:tc>
                  <a:txBody>
                    <a:bodyPr/>
                    <a:lstStyle/>
                    <a:p>
                      <a:r>
                        <a:rPr lang="de-DE" dirty="0"/>
                        <a:t>0101 1111</a:t>
                      </a:r>
                    </a:p>
                  </a:txBody>
                  <a:tcPr/>
                </a:tc>
                <a:extLst>
                  <a:ext uri="{0D108BD9-81ED-4DB2-BD59-A6C34878D82A}">
                    <a16:rowId xmlns:a16="http://schemas.microsoft.com/office/drawing/2014/main" val="3838037308"/>
                  </a:ext>
                </a:extLst>
              </a:tr>
              <a:tr h="370840">
                <a:tc>
                  <a:txBody>
                    <a:bodyPr/>
                    <a:lstStyle/>
                    <a:p>
                      <a:r>
                        <a:rPr lang="de-DE" dirty="0"/>
                        <a:t>Secret        Text 1</a:t>
                      </a:r>
                    </a:p>
                  </a:txBody>
                  <a:tcPr/>
                </a:tc>
                <a:tc>
                  <a:txBody>
                    <a:bodyPr/>
                    <a:lstStyle/>
                    <a:p>
                      <a:endParaRPr lang="de-DE" dirty="0"/>
                    </a:p>
                  </a:txBody>
                  <a:tcPr/>
                </a:tc>
                <a:tc>
                  <a:txBody>
                    <a:bodyPr/>
                    <a:lstStyle/>
                    <a:p>
                      <a:r>
                        <a:rPr lang="de-DE" dirty="0"/>
                        <a:t>1011 0100</a:t>
                      </a:r>
                    </a:p>
                  </a:txBody>
                  <a:tcPr/>
                </a:tc>
                <a:extLst>
                  <a:ext uri="{0D108BD9-81ED-4DB2-BD59-A6C34878D82A}">
                    <a16:rowId xmlns:a16="http://schemas.microsoft.com/office/drawing/2014/main" val="2977325880"/>
                  </a:ext>
                </a:extLst>
              </a:tr>
            </a:tbl>
          </a:graphicData>
        </a:graphic>
      </p:graphicFrame>
      <p:graphicFrame>
        <p:nvGraphicFramePr>
          <p:cNvPr id="6" name="Tabelle 4">
            <a:extLst>
              <a:ext uri="{FF2B5EF4-FFF2-40B4-BE49-F238E27FC236}">
                <a16:creationId xmlns:a16="http://schemas.microsoft.com/office/drawing/2014/main" id="{BC12934B-F9A7-4834-97D6-94ACD98E2449}"/>
              </a:ext>
            </a:extLst>
          </p:cNvPr>
          <p:cNvGraphicFramePr>
            <a:graphicFrameLocks noGrp="1"/>
          </p:cNvGraphicFramePr>
          <p:nvPr/>
        </p:nvGraphicFramePr>
        <p:xfrm>
          <a:off x="4697266" y="1945640"/>
          <a:ext cx="4096214" cy="1483360"/>
        </p:xfrm>
        <a:graphic>
          <a:graphicData uri="http://schemas.openxmlformats.org/drawingml/2006/table">
            <a:tbl>
              <a:tblPr firstRow="1" bandRow="1">
                <a:tableStyleId>{5C22544A-7EE6-4342-B048-85BDC9FD1C3A}</a:tableStyleId>
              </a:tblPr>
              <a:tblGrid>
                <a:gridCol w="2038195">
                  <a:extLst>
                    <a:ext uri="{9D8B030D-6E8A-4147-A177-3AD203B41FA5}">
                      <a16:colId xmlns:a16="http://schemas.microsoft.com/office/drawing/2014/main" val="4206386850"/>
                    </a:ext>
                  </a:extLst>
                </a:gridCol>
                <a:gridCol w="694727">
                  <a:extLst>
                    <a:ext uri="{9D8B030D-6E8A-4147-A177-3AD203B41FA5}">
                      <a16:colId xmlns:a16="http://schemas.microsoft.com/office/drawing/2014/main" val="3949616839"/>
                    </a:ext>
                  </a:extLst>
                </a:gridCol>
                <a:gridCol w="1363292">
                  <a:extLst>
                    <a:ext uri="{9D8B030D-6E8A-4147-A177-3AD203B41FA5}">
                      <a16:colId xmlns:a16="http://schemas.microsoft.com/office/drawing/2014/main" val="2697462141"/>
                    </a:ext>
                  </a:extLst>
                </a:gridCol>
              </a:tblGrid>
              <a:tr h="370840">
                <a:tc gridSpan="3">
                  <a:txBody>
                    <a:bodyPr/>
                    <a:lstStyle/>
                    <a:p>
                      <a:pPr algn="ctr"/>
                      <a:r>
                        <a:rPr lang="de-DE" dirty="0" err="1"/>
                        <a:t>Sniffed</a:t>
                      </a:r>
                      <a:r>
                        <a:rPr lang="de-DE" dirty="0"/>
                        <a:t> Paket 2</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05406409"/>
                  </a:ext>
                </a:extLst>
              </a:tr>
              <a:tr h="370840">
                <a:tc>
                  <a:txBody>
                    <a:bodyPr/>
                    <a:lstStyle/>
                    <a:p>
                      <a:r>
                        <a:rPr lang="de-DE" dirty="0"/>
                        <a:t>Clear          Text 2</a:t>
                      </a:r>
                    </a:p>
                  </a:txBody>
                  <a:tcPr/>
                </a:tc>
                <a:tc>
                  <a:txBody>
                    <a:bodyPr/>
                    <a:lstStyle/>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1100 0101</a:t>
                      </a:r>
                    </a:p>
                  </a:txBody>
                  <a:tcPr/>
                </a:tc>
                <a:extLst>
                  <a:ext uri="{0D108BD9-81ED-4DB2-BD59-A6C34878D82A}">
                    <a16:rowId xmlns:a16="http://schemas.microsoft.com/office/drawing/2014/main" val="338000453"/>
                  </a:ext>
                </a:extLst>
              </a:tr>
              <a:tr h="370840">
                <a:tc>
                  <a:txBody>
                    <a:bodyPr/>
                    <a:lstStyle/>
                    <a:p>
                      <a:r>
                        <a:rPr lang="de-DE" dirty="0" err="1"/>
                        <a:t>Keystream</a:t>
                      </a:r>
                      <a:r>
                        <a:rPr lang="de-DE" dirty="0"/>
                        <a:t> 2</a:t>
                      </a:r>
                    </a:p>
                  </a:txBody>
                  <a:tcPr/>
                </a:tc>
                <a:tc>
                  <a:txBody>
                    <a:bodyPr/>
                    <a:lstStyle/>
                    <a:p>
                      <a:r>
                        <a:rPr lang="de-DE" dirty="0"/>
                        <a:t>XOR</a:t>
                      </a:r>
                    </a:p>
                  </a:txBody>
                  <a:tcPr/>
                </a:tc>
                <a:tc>
                  <a:txBody>
                    <a:bodyPr/>
                    <a:lstStyle/>
                    <a:p>
                      <a:r>
                        <a:rPr lang="de-DE" dirty="0"/>
                        <a:t>0101 1111</a:t>
                      </a:r>
                    </a:p>
                  </a:txBody>
                  <a:tcPr/>
                </a:tc>
                <a:extLst>
                  <a:ext uri="{0D108BD9-81ED-4DB2-BD59-A6C34878D82A}">
                    <a16:rowId xmlns:a16="http://schemas.microsoft.com/office/drawing/2014/main" val="3838037308"/>
                  </a:ext>
                </a:extLst>
              </a:tr>
              <a:tr h="370840">
                <a:tc>
                  <a:txBody>
                    <a:bodyPr/>
                    <a:lstStyle/>
                    <a:p>
                      <a:r>
                        <a:rPr lang="de-DE" dirty="0"/>
                        <a:t>Secret        Text 2</a:t>
                      </a:r>
                    </a:p>
                  </a:txBody>
                  <a:tcPr/>
                </a:tc>
                <a:tc>
                  <a:txBody>
                    <a:bodyPr/>
                    <a:lstStyle/>
                    <a:p>
                      <a:endParaRPr lang="de-DE" dirty="0"/>
                    </a:p>
                  </a:txBody>
                  <a:tcPr/>
                </a:tc>
                <a:tc>
                  <a:txBody>
                    <a:bodyPr/>
                    <a:lstStyle/>
                    <a:p>
                      <a:r>
                        <a:rPr lang="de-DE" dirty="0"/>
                        <a:t>1001 1010</a:t>
                      </a:r>
                    </a:p>
                  </a:txBody>
                  <a:tcPr/>
                </a:tc>
                <a:extLst>
                  <a:ext uri="{0D108BD9-81ED-4DB2-BD59-A6C34878D82A}">
                    <a16:rowId xmlns:a16="http://schemas.microsoft.com/office/drawing/2014/main" val="2977325880"/>
                  </a:ext>
                </a:extLst>
              </a:tr>
            </a:tbl>
          </a:graphicData>
        </a:graphic>
      </p:graphicFrame>
      <p:sp>
        <p:nvSpPr>
          <p:cNvPr id="7" name="Textfeld 6">
            <a:extLst>
              <a:ext uri="{FF2B5EF4-FFF2-40B4-BE49-F238E27FC236}">
                <a16:creationId xmlns:a16="http://schemas.microsoft.com/office/drawing/2014/main" id="{72C392C0-4E09-4797-B34B-D51AD291325F}"/>
              </a:ext>
            </a:extLst>
          </p:cNvPr>
          <p:cNvSpPr txBox="1"/>
          <p:nvPr/>
        </p:nvSpPr>
        <p:spPr>
          <a:xfrm>
            <a:off x="3169693" y="1298448"/>
            <a:ext cx="2804614" cy="461665"/>
          </a:xfrm>
          <a:prstGeom prst="rect">
            <a:avLst/>
          </a:prstGeom>
          <a:solidFill>
            <a:schemeClr val="accent1">
              <a:lumMod val="40000"/>
              <a:lumOff val="60000"/>
            </a:schemeClr>
          </a:solidFill>
        </p:spPr>
        <p:txBody>
          <a:bodyPr wrap="none" rtlCol="0">
            <a:spAutoFit/>
          </a:bodyPr>
          <a:lstStyle/>
          <a:p>
            <a:r>
              <a:rPr lang="de-DE" sz="2400" dirty="0" err="1"/>
              <a:t>Theoretical</a:t>
            </a:r>
            <a:r>
              <a:rPr lang="de-DE" sz="2400" dirty="0"/>
              <a:t> </a:t>
            </a:r>
            <a:r>
              <a:rPr lang="de-DE" sz="2400" dirty="0" err="1"/>
              <a:t>Example</a:t>
            </a:r>
            <a:endParaRPr lang="de-DE" sz="2400" dirty="0"/>
          </a:p>
        </p:txBody>
      </p:sp>
      <p:graphicFrame>
        <p:nvGraphicFramePr>
          <p:cNvPr id="8" name="Tabelle 4">
            <a:extLst>
              <a:ext uri="{FF2B5EF4-FFF2-40B4-BE49-F238E27FC236}">
                <a16:creationId xmlns:a16="http://schemas.microsoft.com/office/drawing/2014/main" id="{4D7F8ECA-0DDC-4FB2-B907-D1BC343565F3}"/>
              </a:ext>
            </a:extLst>
          </p:cNvPr>
          <p:cNvGraphicFramePr>
            <a:graphicFrameLocks noGrp="1"/>
          </p:cNvGraphicFramePr>
          <p:nvPr/>
        </p:nvGraphicFramePr>
        <p:xfrm>
          <a:off x="189571" y="3807274"/>
          <a:ext cx="4047892" cy="1483360"/>
        </p:xfrm>
        <a:graphic>
          <a:graphicData uri="http://schemas.openxmlformats.org/drawingml/2006/table">
            <a:tbl>
              <a:tblPr firstRow="1" bandRow="1">
                <a:tableStyleId>{5C22544A-7EE6-4342-B048-85BDC9FD1C3A}</a:tableStyleId>
              </a:tblPr>
              <a:tblGrid>
                <a:gridCol w="1989873">
                  <a:extLst>
                    <a:ext uri="{9D8B030D-6E8A-4147-A177-3AD203B41FA5}">
                      <a16:colId xmlns:a16="http://schemas.microsoft.com/office/drawing/2014/main" val="4206386850"/>
                    </a:ext>
                  </a:extLst>
                </a:gridCol>
                <a:gridCol w="694727">
                  <a:extLst>
                    <a:ext uri="{9D8B030D-6E8A-4147-A177-3AD203B41FA5}">
                      <a16:colId xmlns:a16="http://schemas.microsoft.com/office/drawing/2014/main" val="3949616839"/>
                    </a:ext>
                  </a:extLst>
                </a:gridCol>
                <a:gridCol w="1363292">
                  <a:extLst>
                    <a:ext uri="{9D8B030D-6E8A-4147-A177-3AD203B41FA5}">
                      <a16:colId xmlns:a16="http://schemas.microsoft.com/office/drawing/2014/main" val="2697462141"/>
                    </a:ext>
                  </a:extLst>
                </a:gridCol>
              </a:tblGrid>
              <a:tr h="370840">
                <a:tc gridSpan="3">
                  <a:txBody>
                    <a:bodyPr/>
                    <a:lstStyle/>
                    <a:p>
                      <a:pPr algn="ctr"/>
                      <a:r>
                        <a:rPr lang="de-DE" dirty="0"/>
                        <a:t>XOR </a:t>
                      </a:r>
                      <a:r>
                        <a:rPr lang="de-DE" dirty="0" err="1"/>
                        <a:t>of</a:t>
                      </a:r>
                      <a:r>
                        <a:rPr lang="de-DE" dirty="0"/>
                        <a:t> Secret Texts</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05406409"/>
                  </a:ext>
                </a:extLst>
              </a:tr>
              <a:tr h="370840">
                <a:tc>
                  <a:txBody>
                    <a:bodyPr/>
                    <a:lstStyle/>
                    <a:p>
                      <a:r>
                        <a:rPr lang="de-DE" dirty="0"/>
                        <a:t>Secret        Text 1</a:t>
                      </a:r>
                    </a:p>
                  </a:txBody>
                  <a:tcPr/>
                </a:tc>
                <a:tc>
                  <a:txBody>
                    <a:bodyPr/>
                    <a:lstStyle/>
                    <a:p>
                      <a:endParaRPr lang="de-DE" dirty="0"/>
                    </a:p>
                  </a:txBody>
                  <a:tcPr/>
                </a:tc>
                <a:tc>
                  <a:txBody>
                    <a:bodyPr/>
                    <a:lstStyle/>
                    <a:p>
                      <a:r>
                        <a:rPr lang="de-DE" dirty="0"/>
                        <a:t>1011 0100</a:t>
                      </a:r>
                    </a:p>
                  </a:txBody>
                  <a:tcPr/>
                </a:tc>
                <a:extLst>
                  <a:ext uri="{0D108BD9-81ED-4DB2-BD59-A6C34878D82A}">
                    <a16:rowId xmlns:a16="http://schemas.microsoft.com/office/drawing/2014/main" val="338000453"/>
                  </a:ext>
                </a:extLst>
              </a:tr>
              <a:tr h="370840">
                <a:tc>
                  <a:txBody>
                    <a:bodyPr/>
                    <a:lstStyle/>
                    <a:p>
                      <a:r>
                        <a:rPr lang="de-DE" dirty="0"/>
                        <a:t>Secret        Text 2</a:t>
                      </a:r>
                    </a:p>
                  </a:txBody>
                  <a:tcPr/>
                </a:tc>
                <a:tc>
                  <a:txBody>
                    <a:bodyPr/>
                    <a:lstStyle/>
                    <a:p>
                      <a:r>
                        <a:rPr lang="de-DE" dirty="0"/>
                        <a:t>XOR</a:t>
                      </a:r>
                    </a:p>
                  </a:txBody>
                  <a:tcPr/>
                </a:tc>
                <a:tc>
                  <a:txBody>
                    <a:bodyPr/>
                    <a:lstStyle/>
                    <a:p>
                      <a:r>
                        <a:rPr lang="de-DE" dirty="0"/>
                        <a:t>1001 1010</a:t>
                      </a:r>
                    </a:p>
                  </a:txBody>
                  <a:tcPr/>
                </a:tc>
                <a:extLst>
                  <a:ext uri="{0D108BD9-81ED-4DB2-BD59-A6C34878D82A}">
                    <a16:rowId xmlns:a16="http://schemas.microsoft.com/office/drawing/2014/main" val="2977325880"/>
                  </a:ext>
                </a:extLst>
              </a:tr>
              <a:tr h="370840">
                <a:tc>
                  <a:txBody>
                    <a:bodyPr/>
                    <a:lstStyle/>
                    <a:p>
                      <a:r>
                        <a:rPr lang="de-DE" dirty="0" err="1"/>
                        <a:t>Result</a:t>
                      </a:r>
                      <a:endParaRPr lang="de-DE" dirty="0"/>
                    </a:p>
                  </a:txBody>
                  <a:tcPr/>
                </a:tc>
                <a:tc>
                  <a:txBody>
                    <a:bodyPr/>
                    <a:lstStyle/>
                    <a:p>
                      <a:endParaRPr lang="de-DE" dirty="0"/>
                    </a:p>
                  </a:txBody>
                  <a:tcPr/>
                </a:tc>
                <a:tc>
                  <a:txBody>
                    <a:bodyPr/>
                    <a:lstStyle/>
                    <a:p>
                      <a:r>
                        <a:rPr lang="de-DE" dirty="0"/>
                        <a:t>0010 1110</a:t>
                      </a:r>
                    </a:p>
                  </a:txBody>
                  <a:tcPr/>
                </a:tc>
                <a:extLst>
                  <a:ext uri="{0D108BD9-81ED-4DB2-BD59-A6C34878D82A}">
                    <a16:rowId xmlns:a16="http://schemas.microsoft.com/office/drawing/2014/main" val="1222134773"/>
                  </a:ext>
                </a:extLst>
              </a:tr>
            </a:tbl>
          </a:graphicData>
        </a:graphic>
      </p:graphicFrame>
      <p:graphicFrame>
        <p:nvGraphicFramePr>
          <p:cNvPr id="10" name="Tabelle 4">
            <a:extLst>
              <a:ext uri="{FF2B5EF4-FFF2-40B4-BE49-F238E27FC236}">
                <a16:creationId xmlns:a16="http://schemas.microsoft.com/office/drawing/2014/main" id="{46B9950A-56AE-4FD5-8A3A-076EF10277BD}"/>
              </a:ext>
            </a:extLst>
          </p:cNvPr>
          <p:cNvGraphicFramePr>
            <a:graphicFrameLocks noGrp="1"/>
          </p:cNvGraphicFramePr>
          <p:nvPr/>
        </p:nvGraphicFramePr>
        <p:xfrm>
          <a:off x="4697266" y="3805936"/>
          <a:ext cx="4096214" cy="1483360"/>
        </p:xfrm>
        <a:graphic>
          <a:graphicData uri="http://schemas.openxmlformats.org/drawingml/2006/table">
            <a:tbl>
              <a:tblPr firstRow="1" bandRow="1">
                <a:tableStyleId>{5C22544A-7EE6-4342-B048-85BDC9FD1C3A}</a:tableStyleId>
              </a:tblPr>
              <a:tblGrid>
                <a:gridCol w="2038195">
                  <a:extLst>
                    <a:ext uri="{9D8B030D-6E8A-4147-A177-3AD203B41FA5}">
                      <a16:colId xmlns:a16="http://schemas.microsoft.com/office/drawing/2014/main" val="4206386850"/>
                    </a:ext>
                  </a:extLst>
                </a:gridCol>
                <a:gridCol w="694727">
                  <a:extLst>
                    <a:ext uri="{9D8B030D-6E8A-4147-A177-3AD203B41FA5}">
                      <a16:colId xmlns:a16="http://schemas.microsoft.com/office/drawing/2014/main" val="3949616839"/>
                    </a:ext>
                  </a:extLst>
                </a:gridCol>
                <a:gridCol w="1363292">
                  <a:extLst>
                    <a:ext uri="{9D8B030D-6E8A-4147-A177-3AD203B41FA5}">
                      <a16:colId xmlns:a16="http://schemas.microsoft.com/office/drawing/2014/main" val="2697462141"/>
                    </a:ext>
                  </a:extLst>
                </a:gridCol>
              </a:tblGrid>
              <a:tr h="370840">
                <a:tc gridSpan="3">
                  <a:txBody>
                    <a:bodyPr/>
                    <a:lstStyle/>
                    <a:p>
                      <a:pPr algn="ctr"/>
                      <a:r>
                        <a:rPr lang="de-DE" dirty="0"/>
                        <a:t>XOR </a:t>
                      </a:r>
                      <a:r>
                        <a:rPr lang="de-DE" dirty="0" err="1"/>
                        <a:t>of</a:t>
                      </a:r>
                      <a:r>
                        <a:rPr lang="de-DE" dirty="0"/>
                        <a:t> Clear Texts</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05406409"/>
                  </a:ext>
                </a:extLst>
              </a:tr>
              <a:tr h="370840">
                <a:tc>
                  <a:txBody>
                    <a:bodyPr/>
                    <a:lstStyle/>
                    <a:p>
                      <a:r>
                        <a:rPr lang="de-DE" dirty="0"/>
                        <a:t>Clear          Text 1</a:t>
                      </a:r>
                    </a:p>
                  </a:txBody>
                  <a:tcPr/>
                </a:tc>
                <a:tc>
                  <a:txBody>
                    <a:bodyPr/>
                    <a:lstStyle/>
                    <a:p>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1110 1011</a:t>
                      </a:r>
                    </a:p>
                  </a:txBody>
                  <a:tcPr/>
                </a:tc>
                <a:extLst>
                  <a:ext uri="{0D108BD9-81ED-4DB2-BD59-A6C34878D82A}">
                    <a16:rowId xmlns:a16="http://schemas.microsoft.com/office/drawing/2014/main" val="338000453"/>
                  </a:ext>
                </a:extLst>
              </a:tr>
              <a:tr h="370840">
                <a:tc>
                  <a:txBody>
                    <a:bodyPr/>
                    <a:lstStyle/>
                    <a:p>
                      <a:r>
                        <a:rPr lang="de-DE" dirty="0"/>
                        <a:t>Clear          Text 2</a:t>
                      </a:r>
                    </a:p>
                  </a:txBody>
                  <a:tcPr/>
                </a:tc>
                <a:tc>
                  <a:txBody>
                    <a:bodyPr/>
                    <a:lstStyle/>
                    <a:p>
                      <a:r>
                        <a:rPr lang="de-DE" dirty="0"/>
                        <a:t>XOR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1100 0101</a:t>
                      </a:r>
                    </a:p>
                  </a:txBody>
                  <a:tcPr/>
                </a:tc>
                <a:extLst>
                  <a:ext uri="{0D108BD9-81ED-4DB2-BD59-A6C34878D82A}">
                    <a16:rowId xmlns:a16="http://schemas.microsoft.com/office/drawing/2014/main" val="3838037308"/>
                  </a:ext>
                </a:extLst>
              </a:tr>
              <a:tr h="370840">
                <a:tc>
                  <a:txBody>
                    <a:bodyPr/>
                    <a:lstStyle/>
                    <a:p>
                      <a:r>
                        <a:rPr lang="de-DE" dirty="0" err="1"/>
                        <a:t>Result</a:t>
                      </a:r>
                      <a:endParaRPr lang="de-DE" dirty="0"/>
                    </a:p>
                  </a:txBody>
                  <a:tcPr/>
                </a:tc>
                <a:tc>
                  <a:txBody>
                    <a:bodyPr/>
                    <a:lstStyle/>
                    <a:p>
                      <a:endParaRPr lang="de-DE" dirty="0"/>
                    </a:p>
                  </a:txBody>
                  <a:tcPr/>
                </a:tc>
                <a:tc>
                  <a:txBody>
                    <a:bodyPr/>
                    <a:lstStyle/>
                    <a:p>
                      <a:r>
                        <a:rPr lang="de-DE" dirty="0"/>
                        <a:t>0010 1110</a:t>
                      </a:r>
                    </a:p>
                  </a:txBody>
                  <a:tcPr/>
                </a:tc>
                <a:extLst>
                  <a:ext uri="{0D108BD9-81ED-4DB2-BD59-A6C34878D82A}">
                    <a16:rowId xmlns:a16="http://schemas.microsoft.com/office/drawing/2014/main" val="2977325880"/>
                  </a:ext>
                </a:extLst>
              </a:tr>
            </a:tbl>
          </a:graphicData>
        </a:graphic>
      </p:graphicFrame>
      <p:sp>
        <p:nvSpPr>
          <p:cNvPr id="17" name="Pfeil: nach rechts 16">
            <a:extLst>
              <a:ext uri="{FF2B5EF4-FFF2-40B4-BE49-F238E27FC236}">
                <a16:creationId xmlns:a16="http://schemas.microsoft.com/office/drawing/2014/main" id="{C85F91D6-9D1E-4A60-BD6D-A3E4BEC4C4BE}"/>
              </a:ext>
            </a:extLst>
          </p:cNvPr>
          <p:cNvSpPr/>
          <p:nvPr/>
        </p:nvSpPr>
        <p:spPr>
          <a:xfrm>
            <a:off x="3501483" y="5314696"/>
            <a:ext cx="4527395" cy="7658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Same Value</a:t>
            </a:r>
          </a:p>
        </p:txBody>
      </p:sp>
    </p:spTree>
    <p:extLst>
      <p:ext uri="{BB962C8B-B14F-4D97-AF65-F5344CB8AC3E}">
        <p14:creationId xmlns:p14="http://schemas.microsoft.com/office/powerpoint/2010/main" val="40450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6DDB2-3E62-4CDB-88D1-D6463588FE52}"/>
              </a:ext>
            </a:extLst>
          </p:cNvPr>
          <p:cNvSpPr>
            <a:spLocks noGrp="1"/>
          </p:cNvSpPr>
          <p:nvPr>
            <p:ph type="title"/>
          </p:nvPr>
        </p:nvSpPr>
        <p:spPr/>
        <p:txBody>
          <a:bodyPr/>
          <a:lstStyle/>
          <a:p>
            <a:r>
              <a:rPr lang="de-DE" dirty="0"/>
              <a:t>WEP </a:t>
            </a:r>
            <a:r>
              <a:rPr lang="de-DE" dirty="0" err="1"/>
              <a:t>Attack</a:t>
            </a:r>
            <a:r>
              <a:rPr lang="de-DE" dirty="0"/>
              <a:t>								3/5</a:t>
            </a:r>
          </a:p>
        </p:txBody>
      </p:sp>
      <p:graphicFrame>
        <p:nvGraphicFramePr>
          <p:cNvPr id="4" name="Tabelle 4">
            <a:extLst>
              <a:ext uri="{FF2B5EF4-FFF2-40B4-BE49-F238E27FC236}">
                <a16:creationId xmlns:a16="http://schemas.microsoft.com/office/drawing/2014/main" id="{530F5ABA-501D-4E37-961A-CD819BE13224}"/>
              </a:ext>
            </a:extLst>
          </p:cNvPr>
          <p:cNvGraphicFramePr>
            <a:graphicFrameLocks noGrp="1"/>
          </p:cNvGraphicFramePr>
          <p:nvPr>
            <p:extLst>
              <p:ext uri="{D42A27DB-BD31-4B8C-83A1-F6EECF244321}">
                <p14:modId xmlns:p14="http://schemas.microsoft.com/office/powerpoint/2010/main" val="84713326"/>
              </p:ext>
            </p:extLst>
          </p:nvPr>
        </p:nvGraphicFramePr>
        <p:xfrm>
          <a:off x="2403087" y="2240359"/>
          <a:ext cx="5291253" cy="1483360"/>
        </p:xfrm>
        <a:graphic>
          <a:graphicData uri="http://schemas.openxmlformats.org/drawingml/2006/table">
            <a:tbl>
              <a:tblPr firstRow="1" bandRow="1">
                <a:tableStyleId>{5C22544A-7EE6-4342-B048-85BDC9FD1C3A}</a:tableStyleId>
              </a:tblPr>
              <a:tblGrid>
                <a:gridCol w="2945720">
                  <a:extLst>
                    <a:ext uri="{9D8B030D-6E8A-4147-A177-3AD203B41FA5}">
                      <a16:colId xmlns:a16="http://schemas.microsoft.com/office/drawing/2014/main" val="4206386850"/>
                    </a:ext>
                  </a:extLst>
                </a:gridCol>
                <a:gridCol w="584511">
                  <a:extLst>
                    <a:ext uri="{9D8B030D-6E8A-4147-A177-3AD203B41FA5}">
                      <a16:colId xmlns:a16="http://schemas.microsoft.com/office/drawing/2014/main" val="3949616839"/>
                    </a:ext>
                  </a:extLst>
                </a:gridCol>
                <a:gridCol w="1761022">
                  <a:extLst>
                    <a:ext uri="{9D8B030D-6E8A-4147-A177-3AD203B41FA5}">
                      <a16:colId xmlns:a16="http://schemas.microsoft.com/office/drawing/2014/main" val="2697462141"/>
                    </a:ext>
                  </a:extLst>
                </a:gridCol>
              </a:tblGrid>
              <a:tr h="370840">
                <a:tc gridSpan="3">
                  <a:txBody>
                    <a:bodyPr/>
                    <a:lstStyle/>
                    <a:p>
                      <a:pPr algn="ctr"/>
                      <a:r>
                        <a:rPr lang="de-DE" dirty="0"/>
                        <a:t>Proof </a:t>
                      </a:r>
                      <a:r>
                        <a:rPr lang="de-DE" dirty="0" err="1"/>
                        <a:t>to</a:t>
                      </a:r>
                      <a:r>
                        <a:rPr lang="de-DE" dirty="0"/>
                        <a:t> </a:t>
                      </a:r>
                      <a:r>
                        <a:rPr lang="de-DE" dirty="0" err="1"/>
                        <a:t>obtain</a:t>
                      </a:r>
                      <a:r>
                        <a:rPr lang="de-DE" dirty="0"/>
                        <a:t> Clear Text 2 </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205406409"/>
                  </a:ext>
                </a:extLst>
              </a:tr>
              <a:tr h="370840">
                <a:tc>
                  <a:txBody>
                    <a:bodyPr/>
                    <a:lstStyle/>
                    <a:p>
                      <a:r>
                        <a:rPr lang="de-DE" dirty="0" err="1"/>
                        <a:t>Result</a:t>
                      </a:r>
                      <a:r>
                        <a:rPr lang="de-DE" dirty="0"/>
                        <a:t> XOR Secret Texts </a:t>
                      </a:r>
                    </a:p>
                  </a:txBody>
                  <a:tcPr/>
                </a:tc>
                <a:tc>
                  <a:txBody>
                    <a:bodyPr/>
                    <a:lstStyle/>
                    <a:p>
                      <a:endParaRPr lang="de-DE" dirty="0"/>
                    </a:p>
                  </a:txBody>
                  <a:tcPr/>
                </a:tc>
                <a:tc>
                  <a:txBody>
                    <a:bodyPr/>
                    <a:lstStyle/>
                    <a:p>
                      <a:r>
                        <a:rPr lang="de-DE" dirty="0"/>
                        <a:t>0010 1110</a:t>
                      </a:r>
                    </a:p>
                  </a:txBody>
                  <a:tcPr/>
                </a:tc>
                <a:extLst>
                  <a:ext uri="{0D108BD9-81ED-4DB2-BD59-A6C34878D82A}">
                    <a16:rowId xmlns:a16="http://schemas.microsoft.com/office/drawing/2014/main" val="338000453"/>
                  </a:ext>
                </a:extLst>
              </a:tr>
              <a:tr h="370840">
                <a:tc>
                  <a:txBody>
                    <a:bodyPr/>
                    <a:lstStyle/>
                    <a:p>
                      <a:r>
                        <a:rPr lang="de-DE" dirty="0"/>
                        <a:t>Clear        Text 1</a:t>
                      </a:r>
                    </a:p>
                  </a:txBody>
                  <a:tcPr/>
                </a:tc>
                <a:tc>
                  <a:txBody>
                    <a:bodyPr/>
                    <a:lstStyle/>
                    <a:p>
                      <a:r>
                        <a:rPr lang="de-DE" dirty="0"/>
                        <a:t>XOR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1110 1011</a:t>
                      </a:r>
                    </a:p>
                  </a:txBody>
                  <a:tcPr/>
                </a:tc>
                <a:extLst>
                  <a:ext uri="{0D108BD9-81ED-4DB2-BD59-A6C34878D82A}">
                    <a16:rowId xmlns:a16="http://schemas.microsoft.com/office/drawing/2014/main" val="3838037308"/>
                  </a:ext>
                </a:extLst>
              </a:tr>
              <a:tr h="370840">
                <a:tc>
                  <a:txBody>
                    <a:bodyPr/>
                    <a:lstStyle/>
                    <a:p>
                      <a:r>
                        <a:rPr lang="de-DE" dirty="0"/>
                        <a:t>Clear        Text 2</a:t>
                      </a:r>
                    </a:p>
                  </a:txBody>
                  <a:tcPr/>
                </a:tc>
                <a:tc>
                  <a:txBody>
                    <a:bodyPr/>
                    <a:lstStyle/>
                    <a:p>
                      <a:endParaRPr lang="de-DE" dirty="0"/>
                    </a:p>
                  </a:txBody>
                  <a:tcPr/>
                </a:tc>
                <a:tc>
                  <a:txBody>
                    <a:bodyPr/>
                    <a:lstStyle/>
                    <a:p>
                      <a:r>
                        <a:rPr lang="de-DE" dirty="0"/>
                        <a:t>1100 0101 </a:t>
                      </a:r>
                    </a:p>
                  </a:txBody>
                  <a:tcPr/>
                </a:tc>
                <a:extLst>
                  <a:ext uri="{0D108BD9-81ED-4DB2-BD59-A6C34878D82A}">
                    <a16:rowId xmlns:a16="http://schemas.microsoft.com/office/drawing/2014/main" val="2977325880"/>
                  </a:ext>
                </a:extLst>
              </a:tr>
            </a:tbl>
          </a:graphicData>
        </a:graphic>
      </p:graphicFrame>
      <p:sp>
        <p:nvSpPr>
          <p:cNvPr id="7" name="Textfeld 6">
            <a:extLst>
              <a:ext uri="{FF2B5EF4-FFF2-40B4-BE49-F238E27FC236}">
                <a16:creationId xmlns:a16="http://schemas.microsoft.com/office/drawing/2014/main" id="{72C392C0-4E09-4797-B34B-D51AD291325F}"/>
              </a:ext>
            </a:extLst>
          </p:cNvPr>
          <p:cNvSpPr txBox="1"/>
          <p:nvPr/>
        </p:nvSpPr>
        <p:spPr>
          <a:xfrm>
            <a:off x="671820" y="1298448"/>
            <a:ext cx="7741478" cy="830997"/>
          </a:xfrm>
          <a:prstGeom prst="rect">
            <a:avLst/>
          </a:prstGeom>
          <a:noFill/>
        </p:spPr>
        <p:txBody>
          <a:bodyPr wrap="none" rtlCol="0">
            <a:spAutoFit/>
          </a:bodyPr>
          <a:lstStyle/>
          <a:p>
            <a:r>
              <a:rPr lang="de-DE" sz="2400" dirty="0" err="1"/>
              <a:t>Evidence</a:t>
            </a:r>
            <a:r>
              <a:rPr lang="de-DE" sz="2400" dirty="0"/>
              <a:t> and Proof</a:t>
            </a:r>
          </a:p>
          <a:p>
            <a:r>
              <a:rPr lang="de-DE" sz="2400" dirty="0" err="1"/>
              <a:t>Assume</a:t>
            </a:r>
            <a:r>
              <a:rPr lang="de-DE" sz="2400" dirty="0"/>
              <a:t>, </a:t>
            </a:r>
            <a:r>
              <a:rPr lang="de-DE" sz="2400" dirty="0" err="1"/>
              <a:t>that</a:t>
            </a:r>
            <a:r>
              <a:rPr lang="de-DE" sz="2400" dirty="0"/>
              <a:t> Clear Text 1 and </a:t>
            </a:r>
            <a:r>
              <a:rPr lang="de-DE" sz="2400" dirty="0" err="1"/>
              <a:t>both</a:t>
            </a:r>
            <a:r>
              <a:rPr lang="de-DE" sz="2400" dirty="0"/>
              <a:t> </a:t>
            </a:r>
            <a:r>
              <a:rPr lang="de-DE" sz="2400" dirty="0" err="1"/>
              <a:t>Keystreams</a:t>
            </a:r>
            <a:r>
              <a:rPr lang="de-DE" sz="2400" dirty="0"/>
              <a:t> </a:t>
            </a:r>
            <a:r>
              <a:rPr lang="de-DE" sz="2400" dirty="0" err="1"/>
              <a:t>are</a:t>
            </a:r>
            <a:r>
              <a:rPr lang="de-DE" sz="2400" dirty="0"/>
              <a:t> </a:t>
            </a:r>
            <a:r>
              <a:rPr lang="de-DE" sz="2400" dirty="0" err="1"/>
              <a:t>known</a:t>
            </a:r>
            <a:endParaRPr lang="de-DE" sz="2400" dirty="0"/>
          </a:p>
        </p:txBody>
      </p:sp>
      <p:sp>
        <p:nvSpPr>
          <p:cNvPr id="9" name="Textfeld 8">
            <a:extLst>
              <a:ext uri="{FF2B5EF4-FFF2-40B4-BE49-F238E27FC236}">
                <a16:creationId xmlns:a16="http://schemas.microsoft.com/office/drawing/2014/main" id="{ED1B99BB-BAAF-484D-8D3D-28DE2E0BF93B}"/>
              </a:ext>
            </a:extLst>
          </p:cNvPr>
          <p:cNvSpPr txBox="1"/>
          <p:nvPr/>
        </p:nvSpPr>
        <p:spPr>
          <a:xfrm>
            <a:off x="879977" y="3810638"/>
            <a:ext cx="5374420" cy="1569660"/>
          </a:xfrm>
          <a:prstGeom prst="rect">
            <a:avLst/>
          </a:prstGeom>
          <a:noFill/>
        </p:spPr>
        <p:txBody>
          <a:bodyPr wrap="none" rtlCol="0">
            <a:spAutoFit/>
          </a:bodyPr>
          <a:lstStyle/>
          <a:p>
            <a:r>
              <a:rPr lang="de-DE" sz="2400" b="1" dirty="0"/>
              <a:t>IF</a:t>
            </a:r>
          </a:p>
          <a:p>
            <a:r>
              <a:rPr lang="de-DE" sz="2400" dirty="0"/>
              <a:t>     Clear Text + </a:t>
            </a:r>
            <a:r>
              <a:rPr lang="de-DE" sz="2400" dirty="0" err="1"/>
              <a:t>Keystream</a:t>
            </a:r>
            <a:r>
              <a:rPr lang="de-DE" sz="2400" dirty="0"/>
              <a:t> = Secret Text </a:t>
            </a:r>
          </a:p>
          <a:p>
            <a:r>
              <a:rPr lang="de-DE" sz="2400" b="1" dirty="0"/>
              <a:t>THEN</a:t>
            </a:r>
          </a:p>
          <a:p>
            <a:r>
              <a:rPr lang="de-DE" sz="2400" dirty="0"/>
              <a:t>     Clear Text + Secret Text = </a:t>
            </a:r>
            <a:r>
              <a:rPr lang="de-DE" sz="2400" dirty="0" err="1"/>
              <a:t>Keystream</a:t>
            </a:r>
            <a:r>
              <a:rPr lang="de-DE" sz="2400" dirty="0"/>
              <a:t> </a:t>
            </a:r>
          </a:p>
        </p:txBody>
      </p:sp>
      <p:sp>
        <p:nvSpPr>
          <p:cNvPr id="3" name="Textfeld 2">
            <a:extLst>
              <a:ext uri="{FF2B5EF4-FFF2-40B4-BE49-F238E27FC236}">
                <a16:creationId xmlns:a16="http://schemas.microsoft.com/office/drawing/2014/main" id="{1921441A-E37A-4F8B-A91A-438539ED0858}"/>
              </a:ext>
            </a:extLst>
          </p:cNvPr>
          <p:cNvSpPr txBox="1"/>
          <p:nvPr/>
        </p:nvSpPr>
        <p:spPr>
          <a:xfrm>
            <a:off x="2575987" y="5467218"/>
            <a:ext cx="5936690" cy="769441"/>
          </a:xfrm>
          <a:prstGeom prst="rect">
            <a:avLst/>
          </a:prstGeom>
          <a:noFill/>
        </p:spPr>
        <p:txBody>
          <a:bodyPr wrap="none" rtlCol="0">
            <a:spAutoFit/>
          </a:bodyPr>
          <a:lstStyle/>
          <a:p>
            <a:r>
              <a:rPr lang="de-DE" sz="4400" dirty="0" err="1">
                <a:solidFill>
                  <a:srgbClr val="007054"/>
                </a:solidFill>
                <a:latin typeface="+mj-lt"/>
                <a:ea typeface="+mj-ea"/>
                <a:cs typeface="+mj-cs"/>
              </a:rPr>
              <a:t>Known</a:t>
            </a:r>
            <a:r>
              <a:rPr lang="de-DE" sz="4400" dirty="0">
                <a:solidFill>
                  <a:srgbClr val="007054"/>
                </a:solidFill>
                <a:latin typeface="+mj-lt"/>
                <a:ea typeface="+mj-ea"/>
                <a:cs typeface="+mj-cs"/>
              </a:rPr>
              <a:t> </a:t>
            </a:r>
            <a:r>
              <a:rPr lang="de-DE" sz="4400" dirty="0" err="1">
                <a:solidFill>
                  <a:srgbClr val="007054"/>
                </a:solidFill>
                <a:latin typeface="+mj-lt"/>
                <a:ea typeface="+mj-ea"/>
                <a:cs typeface="+mj-cs"/>
              </a:rPr>
              <a:t>Plaintext</a:t>
            </a:r>
            <a:r>
              <a:rPr lang="de-DE" sz="4400" dirty="0">
                <a:solidFill>
                  <a:srgbClr val="007054"/>
                </a:solidFill>
                <a:latin typeface="+mj-lt"/>
                <a:ea typeface="+mj-ea"/>
                <a:cs typeface="+mj-cs"/>
              </a:rPr>
              <a:t> </a:t>
            </a:r>
            <a:r>
              <a:rPr lang="de-DE" sz="4400" dirty="0" err="1">
                <a:solidFill>
                  <a:srgbClr val="007054"/>
                </a:solidFill>
                <a:latin typeface="+mj-lt"/>
                <a:ea typeface="+mj-ea"/>
                <a:cs typeface="+mj-cs"/>
              </a:rPr>
              <a:t>Attack</a:t>
            </a:r>
            <a:r>
              <a:rPr lang="de-DE" sz="4400" dirty="0">
                <a:solidFill>
                  <a:srgbClr val="007054"/>
                </a:solidFill>
                <a:latin typeface="+mj-lt"/>
                <a:ea typeface="+mj-ea"/>
                <a:cs typeface="+mj-cs"/>
              </a:rPr>
              <a:t> </a:t>
            </a:r>
          </a:p>
        </p:txBody>
      </p:sp>
      <p:sp>
        <p:nvSpPr>
          <p:cNvPr id="5" name="Pfeil: nach rechts 4">
            <a:extLst>
              <a:ext uri="{FF2B5EF4-FFF2-40B4-BE49-F238E27FC236}">
                <a16:creationId xmlns:a16="http://schemas.microsoft.com/office/drawing/2014/main" id="{BC21D2B5-D05A-4D40-A3A0-1A226EEE8C45}"/>
              </a:ext>
            </a:extLst>
          </p:cNvPr>
          <p:cNvSpPr/>
          <p:nvPr/>
        </p:nvSpPr>
        <p:spPr>
          <a:xfrm>
            <a:off x="1477536" y="5640066"/>
            <a:ext cx="925551" cy="4237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97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6DDB2-3E62-4CDB-88D1-D6463588FE52}"/>
              </a:ext>
            </a:extLst>
          </p:cNvPr>
          <p:cNvSpPr>
            <a:spLocks noGrp="1"/>
          </p:cNvSpPr>
          <p:nvPr>
            <p:ph type="title"/>
          </p:nvPr>
        </p:nvSpPr>
        <p:spPr/>
        <p:txBody>
          <a:bodyPr/>
          <a:lstStyle/>
          <a:p>
            <a:r>
              <a:rPr lang="de-DE" dirty="0"/>
              <a:t>WEP </a:t>
            </a:r>
            <a:r>
              <a:rPr lang="de-DE" dirty="0" err="1"/>
              <a:t>Attack</a:t>
            </a:r>
            <a:r>
              <a:rPr lang="de-DE" dirty="0"/>
              <a:t>								4/5	</a:t>
            </a:r>
          </a:p>
        </p:txBody>
      </p:sp>
      <p:sp>
        <p:nvSpPr>
          <p:cNvPr id="7" name="Textfeld 6">
            <a:extLst>
              <a:ext uri="{FF2B5EF4-FFF2-40B4-BE49-F238E27FC236}">
                <a16:creationId xmlns:a16="http://schemas.microsoft.com/office/drawing/2014/main" id="{72C392C0-4E09-4797-B34B-D51AD291325F}"/>
              </a:ext>
            </a:extLst>
          </p:cNvPr>
          <p:cNvSpPr txBox="1"/>
          <p:nvPr/>
        </p:nvSpPr>
        <p:spPr>
          <a:xfrm>
            <a:off x="156678" y="1967521"/>
            <a:ext cx="8719693" cy="4253472"/>
          </a:xfrm>
          <a:prstGeom prst="rect">
            <a:avLst/>
          </a:prstGeom>
          <a:noFill/>
        </p:spPr>
        <p:txBody>
          <a:bodyPr wrap="square" rtlCol="0">
            <a:spAutoFit/>
          </a:bodyPr>
          <a:lstStyle/>
          <a:p>
            <a:pPr marL="228600" indent="-228600" defTabSz="457200" fontAlgn="base">
              <a:spcBef>
                <a:spcPct val="20000"/>
              </a:spcBef>
              <a:spcAft>
                <a:spcPct val="0"/>
              </a:spcAft>
              <a:buClr>
                <a:srgbClr val="007054"/>
              </a:buClr>
              <a:buFont typeface="Arial" panose="020B0604020202020204" pitchFamily="34" charset="0"/>
              <a:buChar char="•"/>
            </a:pPr>
            <a:r>
              <a:rPr lang="de-DE" sz="2800" dirty="0"/>
              <a:t>General </a:t>
            </a:r>
            <a:r>
              <a:rPr lang="de-DE" sz="2800" dirty="0" err="1"/>
              <a:t>technical</a:t>
            </a:r>
            <a:r>
              <a:rPr lang="de-DE" sz="2800" dirty="0"/>
              <a:t> </a:t>
            </a:r>
            <a:r>
              <a:rPr lang="de-DE" sz="2800" dirty="0" err="1"/>
              <a:t>concept</a:t>
            </a:r>
            <a:r>
              <a:rPr lang="de-DE" sz="2800" dirty="0"/>
              <a:t> </a:t>
            </a:r>
            <a:r>
              <a:rPr lang="de-DE" sz="2800" dirty="0" err="1"/>
              <a:t>of</a:t>
            </a:r>
            <a:r>
              <a:rPr lang="de-DE" sz="2800" dirty="0"/>
              <a:t> a WEP </a:t>
            </a:r>
            <a:r>
              <a:rPr lang="de-DE" sz="2800" dirty="0" err="1"/>
              <a:t>Attack</a:t>
            </a:r>
            <a:endParaRPr lang="de-DE" sz="2800" dirty="0"/>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err="1"/>
              <a:t>Usage</a:t>
            </a:r>
            <a:r>
              <a:rPr lang="de-DE" sz="2800" dirty="0"/>
              <a:t> </a:t>
            </a:r>
            <a:r>
              <a:rPr lang="de-DE" sz="2800" dirty="0" err="1"/>
              <a:t>of</a:t>
            </a:r>
            <a:r>
              <a:rPr lang="de-DE" sz="2800" dirty="0"/>
              <a:t> a WLAN </a:t>
            </a:r>
            <a:r>
              <a:rPr lang="de-DE" sz="2800" dirty="0" err="1"/>
              <a:t>hacking</a:t>
            </a:r>
            <a:r>
              <a:rPr lang="de-DE" sz="2800" dirty="0"/>
              <a:t> </a:t>
            </a:r>
            <a:r>
              <a:rPr lang="de-DE" sz="2800" dirty="0" err="1"/>
              <a:t>tool</a:t>
            </a:r>
            <a:r>
              <a:rPr lang="de-DE" sz="2800" dirty="0"/>
              <a:t> like Kismet-</a:t>
            </a:r>
            <a:r>
              <a:rPr lang="de-DE" sz="2800" dirty="0" err="1"/>
              <a:t>Newcore</a:t>
            </a:r>
            <a:r>
              <a:rPr lang="de-DE" sz="2800" dirty="0"/>
              <a:t> </a:t>
            </a:r>
            <a:r>
              <a:rPr lang="de-DE" sz="2800" dirty="0" err="1"/>
              <a:t>or</a:t>
            </a:r>
            <a:r>
              <a:rPr lang="de-DE" sz="2800" dirty="0"/>
              <a:t> </a:t>
            </a:r>
            <a:r>
              <a:rPr lang="de-DE" sz="2800" dirty="0" err="1"/>
              <a:t>Aircrack</a:t>
            </a:r>
            <a:r>
              <a:rPr lang="de-DE" sz="2800" dirty="0"/>
              <a:t> –NG</a:t>
            </a:r>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a:t>Target </a:t>
            </a:r>
            <a:r>
              <a:rPr lang="de-DE" sz="2800" dirty="0" err="1"/>
              <a:t>is</a:t>
            </a:r>
            <a:r>
              <a:rPr lang="de-DE" sz="2800" dirty="0"/>
              <a:t> </a:t>
            </a:r>
            <a:r>
              <a:rPr lang="de-DE" sz="2800" dirty="0" err="1"/>
              <a:t>to</a:t>
            </a:r>
            <a:r>
              <a:rPr lang="de-DE" sz="2800" dirty="0"/>
              <a:t> find a </a:t>
            </a:r>
            <a:r>
              <a:rPr lang="de-DE" sz="2800" dirty="0" err="1"/>
              <a:t>cleartext</a:t>
            </a:r>
            <a:r>
              <a:rPr lang="de-DE" sz="2800" dirty="0"/>
              <a:t>  - </a:t>
            </a:r>
            <a:r>
              <a:rPr lang="de-DE" sz="2800" dirty="0" err="1"/>
              <a:t>two</a:t>
            </a:r>
            <a:r>
              <a:rPr lang="de-DE" sz="2800" dirty="0"/>
              <a:t> </a:t>
            </a:r>
            <a:r>
              <a:rPr lang="de-DE" sz="2800" dirty="0" err="1"/>
              <a:t>ways</a:t>
            </a:r>
            <a:r>
              <a:rPr lang="de-DE" sz="2800" dirty="0"/>
              <a:t> </a:t>
            </a:r>
            <a:r>
              <a:rPr lang="de-DE" sz="2800" dirty="0" err="1"/>
              <a:t>to</a:t>
            </a:r>
            <a:r>
              <a:rPr lang="de-DE" sz="2800" dirty="0"/>
              <a:t> </a:t>
            </a:r>
            <a:r>
              <a:rPr lang="de-DE" sz="2800" dirty="0" err="1"/>
              <a:t>accomplish</a:t>
            </a:r>
            <a:endParaRPr lang="de-DE" sz="2800" dirty="0"/>
          </a:p>
          <a:p>
            <a:pPr marL="685800" lvl="1" indent="-228600" defTabSz="457200" fontAlgn="base">
              <a:spcBef>
                <a:spcPct val="20000"/>
              </a:spcBef>
              <a:spcAft>
                <a:spcPct val="0"/>
              </a:spcAft>
              <a:buClr>
                <a:srgbClr val="007054"/>
              </a:buClr>
              <a:buFont typeface="Arial" panose="020B0604020202020204" pitchFamily="34" charset="0"/>
              <a:buChar char="•"/>
            </a:pPr>
            <a:r>
              <a:rPr lang="de-DE" sz="2800" dirty="0" err="1"/>
              <a:t>Sending</a:t>
            </a:r>
            <a:r>
              <a:rPr lang="de-DE" sz="2800" dirty="0"/>
              <a:t> </a:t>
            </a:r>
            <a:r>
              <a:rPr lang="de-DE" sz="2800" dirty="0" err="1"/>
              <a:t>targeted</a:t>
            </a:r>
            <a:r>
              <a:rPr lang="de-DE" sz="2800" dirty="0"/>
              <a:t> </a:t>
            </a:r>
            <a:r>
              <a:rPr lang="de-DE" sz="2800" dirty="0" err="1"/>
              <a:t>packets</a:t>
            </a:r>
            <a:r>
              <a:rPr lang="de-DE" sz="2800" dirty="0"/>
              <a:t> </a:t>
            </a:r>
            <a:r>
              <a:rPr lang="de-DE" sz="2800" dirty="0" err="1"/>
              <a:t>to</a:t>
            </a:r>
            <a:r>
              <a:rPr lang="de-DE" sz="2800" dirty="0"/>
              <a:t> AP and </a:t>
            </a:r>
            <a:r>
              <a:rPr lang="de-DE" sz="2800" dirty="0" err="1"/>
              <a:t>forcing</a:t>
            </a:r>
            <a:r>
              <a:rPr lang="de-DE" sz="2800" dirty="0"/>
              <a:t> </a:t>
            </a:r>
            <a:r>
              <a:rPr lang="de-DE" sz="2800" dirty="0" err="1"/>
              <a:t>response</a:t>
            </a:r>
            <a:endParaRPr lang="de-DE" sz="2800" dirty="0"/>
          </a:p>
          <a:p>
            <a:pPr marL="685800" lvl="1" indent="-228600" defTabSz="457200" fontAlgn="base">
              <a:spcBef>
                <a:spcPct val="20000"/>
              </a:spcBef>
              <a:spcAft>
                <a:spcPct val="0"/>
              </a:spcAft>
              <a:buClr>
                <a:srgbClr val="007054"/>
              </a:buClr>
              <a:buFont typeface="Arial" panose="020B0604020202020204" pitchFamily="34" charset="0"/>
              <a:buChar char="•"/>
            </a:pPr>
            <a:r>
              <a:rPr lang="de-DE" sz="2800" dirty="0"/>
              <a:t>Passive </a:t>
            </a:r>
            <a:r>
              <a:rPr lang="de-DE" sz="2800" dirty="0" err="1"/>
              <a:t>listening</a:t>
            </a:r>
            <a:r>
              <a:rPr lang="de-DE" sz="2800" dirty="0"/>
              <a:t> </a:t>
            </a:r>
            <a:r>
              <a:rPr lang="de-DE" sz="2800" dirty="0" err="1"/>
              <a:t>to</a:t>
            </a:r>
            <a:r>
              <a:rPr lang="de-DE" sz="2800" dirty="0"/>
              <a:t> </a:t>
            </a:r>
            <a:r>
              <a:rPr lang="de-DE" sz="2800" dirty="0" err="1"/>
              <a:t>standard</a:t>
            </a:r>
            <a:r>
              <a:rPr lang="de-DE" sz="2800" dirty="0"/>
              <a:t> </a:t>
            </a:r>
            <a:r>
              <a:rPr lang="de-DE" sz="2800" dirty="0" err="1"/>
              <a:t>procedures</a:t>
            </a:r>
            <a:r>
              <a:rPr lang="de-DE" sz="2800" dirty="0"/>
              <a:t> (e.g. Handshake TCP/IP </a:t>
            </a:r>
            <a:r>
              <a:rPr lang="de-DE" sz="2800" dirty="0" err="1"/>
              <a:t>or</a:t>
            </a:r>
            <a:r>
              <a:rPr lang="de-DE" sz="2800" dirty="0"/>
              <a:t> DHCP </a:t>
            </a:r>
            <a:r>
              <a:rPr lang="de-DE" sz="2800" dirty="0" err="1"/>
              <a:t>protocol</a:t>
            </a:r>
            <a:r>
              <a:rPr lang="de-DE" sz="2800" dirty="0"/>
              <a:t>) </a:t>
            </a:r>
          </a:p>
          <a:p>
            <a:endParaRPr lang="de-DE" sz="2400" dirty="0"/>
          </a:p>
        </p:txBody>
      </p:sp>
      <p:sp>
        <p:nvSpPr>
          <p:cNvPr id="4" name="Textfeld 3">
            <a:extLst>
              <a:ext uri="{FF2B5EF4-FFF2-40B4-BE49-F238E27FC236}">
                <a16:creationId xmlns:a16="http://schemas.microsoft.com/office/drawing/2014/main" id="{57EAE204-1976-4354-9E9D-9DDBCAA7A7D4}"/>
              </a:ext>
            </a:extLst>
          </p:cNvPr>
          <p:cNvSpPr txBox="1"/>
          <p:nvPr/>
        </p:nvSpPr>
        <p:spPr>
          <a:xfrm>
            <a:off x="3169693" y="1298448"/>
            <a:ext cx="2487091" cy="461665"/>
          </a:xfrm>
          <a:prstGeom prst="rect">
            <a:avLst/>
          </a:prstGeom>
          <a:solidFill>
            <a:srgbClr val="FF6699"/>
          </a:solidFill>
        </p:spPr>
        <p:txBody>
          <a:bodyPr wrap="none" rtlCol="0">
            <a:spAutoFit/>
          </a:bodyPr>
          <a:lstStyle/>
          <a:p>
            <a:r>
              <a:rPr lang="de-DE" sz="2400" dirty="0" err="1"/>
              <a:t>Practical</a:t>
            </a:r>
            <a:r>
              <a:rPr lang="de-DE" sz="2400" dirty="0"/>
              <a:t> </a:t>
            </a:r>
            <a:r>
              <a:rPr lang="de-DE" sz="2400" dirty="0" err="1"/>
              <a:t>Example</a:t>
            </a:r>
            <a:endParaRPr lang="de-DE" sz="2400" dirty="0"/>
          </a:p>
        </p:txBody>
      </p:sp>
    </p:spTree>
    <p:extLst>
      <p:ext uri="{BB962C8B-B14F-4D97-AF65-F5344CB8AC3E}">
        <p14:creationId xmlns:p14="http://schemas.microsoft.com/office/powerpoint/2010/main" val="165733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6DDB2-3E62-4CDB-88D1-D6463588FE52}"/>
              </a:ext>
            </a:extLst>
          </p:cNvPr>
          <p:cNvSpPr>
            <a:spLocks noGrp="1"/>
          </p:cNvSpPr>
          <p:nvPr>
            <p:ph type="title"/>
          </p:nvPr>
        </p:nvSpPr>
        <p:spPr/>
        <p:txBody>
          <a:bodyPr/>
          <a:lstStyle/>
          <a:p>
            <a:r>
              <a:rPr lang="de-DE" dirty="0"/>
              <a:t>WEP </a:t>
            </a:r>
            <a:r>
              <a:rPr lang="de-DE" dirty="0" err="1"/>
              <a:t>Attack</a:t>
            </a:r>
            <a:r>
              <a:rPr lang="de-DE" dirty="0"/>
              <a:t>								5/5	</a:t>
            </a:r>
          </a:p>
        </p:txBody>
      </p:sp>
      <p:sp>
        <p:nvSpPr>
          <p:cNvPr id="7" name="Textfeld 6">
            <a:extLst>
              <a:ext uri="{FF2B5EF4-FFF2-40B4-BE49-F238E27FC236}">
                <a16:creationId xmlns:a16="http://schemas.microsoft.com/office/drawing/2014/main" id="{72C392C0-4E09-4797-B34B-D51AD291325F}"/>
              </a:ext>
            </a:extLst>
          </p:cNvPr>
          <p:cNvSpPr txBox="1"/>
          <p:nvPr/>
        </p:nvSpPr>
        <p:spPr>
          <a:xfrm>
            <a:off x="156678" y="1108877"/>
            <a:ext cx="8987322" cy="5115246"/>
          </a:xfrm>
          <a:prstGeom prst="rect">
            <a:avLst/>
          </a:prstGeom>
          <a:noFill/>
        </p:spPr>
        <p:txBody>
          <a:bodyPr wrap="square" rtlCol="0">
            <a:spAutoFit/>
          </a:bodyPr>
          <a:lstStyle/>
          <a:p>
            <a:pPr marL="228600" indent="-228600" defTabSz="457200" fontAlgn="base">
              <a:spcBef>
                <a:spcPct val="20000"/>
              </a:spcBef>
              <a:spcAft>
                <a:spcPct val="0"/>
              </a:spcAft>
              <a:buClr>
                <a:srgbClr val="007054"/>
              </a:buClr>
              <a:buFont typeface="Arial" panose="020B0604020202020204" pitchFamily="34" charset="0"/>
              <a:buChar char="•"/>
            </a:pPr>
            <a:r>
              <a:rPr lang="de-DE" sz="2800" dirty="0"/>
              <a:t>Gathering/</a:t>
            </a:r>
            <a:r>
              <a:rPr lang="de-DE" sz="2800" dirty="0" err="1"/>
              <a:t>sniffing</a:t>
            </a:r>
            <a:r>
              <a:rPr lang="de-DE" sz="2800" dirty="0"/>
              <a:t> and </a:t>
            </a:r>
            <a:r>
              <a:rPr lang="de-DE" sz="2800" dirty="0" err="1"/>
              <a:t>storing</a:t>
            </a:r>
            <a:r>
              <a:rPr lang="de-DE" sz="2800" dirty="0"/>
              <a:t> Wi-Fi network </a:t>
            </a:r>
            <a:r>
              <a:rPr lang="de-DE" sz="2800" dirty="0" err="1"/>
              <a:t>traffic</a:t>
            </a:r>
            <a:r>
              <a:rPr lang="de-DE" sz="2800" dirty="0"/>
              <a:t> – </a:t>
            </a:r>
            <a:r>
              <a:rPr lang="de-DE" sz="2800" dirty="0" err="1"/>
              <a:t>minimum</a:t>
            </a:r>
            <a:r>
              <a:rPr lang="de-DE" sz="2800" dirty="0"/>
              <a:t> </a:t>
            </a:r>
            <a:r>
              <a:rPr lang="de-DE" sz="2800" dirty="0" err="1"/>
              <a:t>of</a:t>
            </a:r>
            <a:r>
              <a:rPr lang="de-DE" sz="2800" dirty="0"/>
              <a:t> 100.000 </a:t>
            </a:r>
            <a:r>
              <a:rPr lang="de-DE" sz="2800" dirty="0" err="1"/>
              <a:t>packets</a:t>
            </a:r>
            <a:r>
              <a:rPr lang="de-DE" sz="2800" dirty="0"/>
              <a:t>, </a:t>
            </a:r>
            <a:r>
              <a:rPr lang="de-DE" sz="2800" dirty="0" err="1"/>
              <a:t>better</a:t>
            </a:r>
            <a:r>
              <a:rPr lang="de-DE" sz="2800" dirty="0"/>
              <a:t> </a:t>
            </a:r>
            <a:r>
              <a:rPr lang="de-DE" sz="2800" dirty="0" err="1"/>
              <a:t>more</a:t>
            </a:r>
            <a:r>
              <a:rPr lang="de-DE" sz="2800" dirty="0"/>
              <a:t> </a:t>
            </a:r>
            <a:r>
              <a:rPr lang="de-DE" sz="2800" dirty="0" err="1"/>
              <a:t>depending</a:t>
            </a:r>
            <a:r>
              <a:rPr lang="de-DE" sz="2800" dirty="0"/>
              <a:t> </a:t>
            </a:r>
            <a:r>
              <a:rPr lang="de-DE" sz="2800" dirty="0" err="1"/>
              <a:t>of</a:t>
            </a:r>
            <a:r>
              <a:rPr lang="de-DE" sz="2800" dirty="0"/>
              <a:t> </a:t>
            </a:r>
            <a:r>
              <a:rPr lang="de-DE" sz="2800" dirty="0" err="1"/>
              <a:t>traffic</a:t>
            </a:r>
            <a:r>
              <a:rPr lang="de-DE" sz="2800" dirty="0"/>
              <a:t> </a:t>
            </a:r>
            <a:r>
              <a:rPr lang="de-DE" sz="2800" dirty="0" err="1"/>
              <a:t>volume</a:t>
            </a:r>
            <a:r>
              <a:rPr lang="de-DE" sz="2800" dirty="0"/>
              <a:t> and </a:t>
            </a:r>
            <a:r>
              <a:rPr lang="de-DE" sz="2800" dirty="0" err="1"/>
              <a:t>cracking</a:t>
            </a:r>
            <a:r>
              <a:rPr lang="de-DE" sz="2800" dirty="0"/>
              <a:t> </a:t>
            </a:r>
            <a:r>
              <a:rPr lang="de-DE" sz="2800" dirty="0" err="1"/>
              <a:t>computer</a:t>
            </a:r>
            <a:r>
              <a:rPr lang="de-DE" sz="2800" dirty="0"/>
              <a:t> power </a:t>
            </a:r>
            <a:r>
              <a:rPr lang="de-DE" sz="2800" dirty="0" err="1"/>
              <a:t>of</a:t>
            </a:r>
            <a:r>
              <a:rPr lang="de-DE" sz="2800" dirty="0"/>
              <a:t> </a:t>
            </a:r>
            <a:r>
              <a:rPr lang="de-DE" sz="2800" dirty="0" err="1"/>
              <a:t>attack</a:t>
            </a:r>
            <a:r>
              <a:rPr lang="de-DE" sz="2800" dirty="0"/>
              <a:t> PC ( Core i7/i9 – 3GHz+ – 16GRAM+ – GTX 1060/RX 480 </a:t>
            </a:r>
            <a:r>
              <a:rPr lang="de-DE" sz="2800" dirty="0" err="1"/>
              <a:t>above</a:t>
            </a:r>
            <a:r>
              <a:rPr lang="de-DE" sz="2800" dirty="0"/>
              <a:t> </a:t>
            </a:r>
            <a:r>
              <a:rPr lang="de-DE" sz="2800" dirty="0" err="1"/>
              <a:t>recommended</a:t>
            </a:r>
            <a:r>
              <a:rPr lang="de-DE" sz="2800" dirty="0"/>
              <a:t>)</a:t>
            </a:r>
          </a:p>
          <a:p>
            <a:pPr lvl="1" defTabSz="457200" fontAlgn="base">
              <a:spcBef>
                <a:spcPct val="20000"/>
              </a:spcBef>
              <a:spcAft>
                <a:spcPct val="0"/>
              </a:spcAft>
              <a:buClr>
                <a:srgbClr val="007054"/>
              </a:buClr>
            </a:pPr>
            <a:r>
              <a:rPr lang="de-DE" sz="1600" dirty="0"/>
              <a:t>ARP Replay </a:t>
            </a:r>
            <a:r>
              <a:rPr lang="de-DE" sz="1600" dirty="0" err="1"/>
              <a:t>attack</a:t>
            </a:r>
            <a:r>
              <a:rPr lang="de-DE" sz="1600" dirty="0"/>
              <a:t>: </a:t>
            </a:r>
          </a:p>
          <a:p>
            <a:pPr lvl="1" defTabSz="457200" fontAlgn="base">
              <a:spcBef>
                <a:spcPct val="20000"/>
              </a:spcBef>
              <a:spcAft>
                <a:spcPct val="0"/>
              </a:spcAft>
              <a:buClr>
                <a:srgbClr val="007054"/>
              </a:buClr>
            </a:pPr>
            <a:r>
              <a:rPr lang="de-DE" sz="1600" dirty="0" err="1"/>
              <a:t>aireplay</a:t>
            </a:r>
            <a:r>
              <a:rPr lang="de-DE" sz="1600" dirty="0"/>
              <a:t> –</a:t>
            </a:r>
            <a:r>
              <a:rPr lang="de-DE" sz="1600" dirty="0" err="1"/>
              <a:t>ng</a:t>
            </a:r>
            <a:r>
              <a:rPr lang="de-DE" sz="1600" dirty="0"/>
              <a:t> -3 –</a:t>
            </a:r>
            <a:r>
              <a:rPr lang="de-DE" sz="1600" dirty="0" err="1"/>
              <a:t>arpreplay</a:t>
            </a:r>
            <a:r>
              <a:rPr lang="de-DE" sz="1600" dirty="0"/>
              <a:t> –b &lt;</a:t>
            </a:r>
            <a:r>
              <a:rPr lang="de-DE" sz="1600" dirty="0" err="1"/>
              <a:t>MACAddr</a:t>
            </a:r>
            <a:r>
              <a:rPr lang="de-DE" sz="1600" dirty="0"/>
              <a:t> AP&gt; -h &lt;</a:t>
            </a:r>
            <a:r>
              <a:rPr lang="de-DE" sz="1600" dirty="0" err="1"/>
              <a:t>MACAddr</a:t>
            </a:r>
            <a:r>
              <a:rPr lang="de-DE" sz="1600" dirty="0"/>
              <a:t> STA&gt; -r </a:t>
            </a:r>
            <a:r>
              <a:rPr lang="de-DE" sz="1600" dirty="0" err="1"/>
              <a:t>Capfilename.cap</a:t>
            </a:r>
            <a:r>
              <a:rPr lang="de-DE" sz="1600" dirty="0"/>
              <a:t> wlan0 </a:t>
            </a:r>
          </a:p>
          <a:p>
            <a:pPr marL="1143000" lvl="2" indent="-228600" defTabSz="457200" fontAlgn="base">
              <a:spcBef>
                <a:spcPct val="20000"/>
              </a:spcBef>
              <a:spcAft>
                <a:spcPct val="0"/>
              </a:spcAft>
              <a:buClr>
                <a:srgbClr val="007054"/>
              </a:buClr>
              <a:buFont typeface="Arial" panose="020B0604020202020204" pitchFamily="34" charset="0"/>
              <a:buChar char="•"/>
            </a:pPr>
            <a:r>
              <a:rPr lang="de-DE" sz="1600" dirty="0"/>
              <a:t>-3 </a:t>
            </a:r>
            <a:r>
              <a:rPr lang="de-DE" sz="1600" dirty="0" err="1"/>
              <a:t>means</a:t>
            </a:r>
            <a:r>
              <a:rPr lang="de-DE" sz="1600" dirty="0"/>
              <a:t> </a:t>
            </a:r>
            <a:r>
              <a:rPr lang="de-DE" sz="1600" dirty="0" err="1"/>
              <a:t>standard</a:t>
            </a:r>
            <a:r>
              <a:rPr lang="de-DE" sz="1600" dirty="0"/>
              <a:t> </a:t>
            </a:r>
            <a:r>
              <a:rPr lang="de-DE" sz="1600" dirty="0" err="1"/>
              <a:t>arp</a:t>
            </a:r>
            <a:r>
              <a:rPr lang="de-DE" sz="1600" dirty="0"/>
              <a:t> </a:t>
            </a:r>
            <a:r>
              <a:rPr lang="de-DE" sz="1600" dirty="0" err="1"/>
              <a:t>request</a:t>
            </a:r>
            <a:r>
              <a:rPr lang="de-DE" sz="1600" dirty="0"/>
              <a:t> </a:t>
            </a:r>
            <a:r>
              <a:rPr lang="de-DE" sz="1600" dirty="0" err="1"/>
              <a:t>replay</a:t>
            </a:r>
            <a:r>
              <a:rPr lang="de-DE" sz="1600" dirty="0"/>
              <a:t> </a:t>
            </a:r>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err="1"/>
              <a:t>Aircrack</a:t>
            </a:r>
            <a:r>
              <a:rPr lang="de-DE" sz="2800" dirty="0"/>
              <a:t> </a:t>
            </a:r>
            <a:r>
              <a:rPr lang="de-DE" sz="2800" dirty="0" err="1"/>
              <a:t>does</a:t>
            </a:r>
            <a:r>
              <a:rPr lang="de-DE" sz="2800" dirty="0"/>
              <a:t> </a:t>
            </a:r>
            <a:r>
              <a:rPr lang="de-DE" sz="2800" dirty="0" err="1"/>
              <a:t>the</a:t>
            </a:r>
            <a:r>
              <a:rPr lang="de-DE" sz="2800" dirty="0"/>
              <a:t> </a:t>
            </a:r>
            <a:r>
              <a:rPr lang="de-DE" sz="2800" dirty="0" err="1"/>
              <a:t>work</a:t>
            </a:r>
            <a:r>
              <a:rPr lang="de-DE" sz="2800" dirty="0"/>
              <a:t> – </a:t>
            </a:r>
            <a:r>
              <a:rPr lang="de-DE" sz="2800" dirty="0" err="1"/>
              <a:t>reading</a:t>
            </a:r>
            <a:r>
              <a:rPr lang="de-DE" sz="2800" dirty="0"/>
              <a:t> </a:t>
            </a:r>
            <a:r>
              <a:rPr lang="de-DE" sz="2800" dirty="0" err="1"/>
              <a:t>packets</a:t>
            </a:r>
            <a:r>
              <a:rPr lang="de-DE" sz="2800" dirty="0"/>
              <a:t> and </a:t>
            </a:r>
            <a:r>
              <a:rPr lang="de-DE" sz="2800" dirty="0" err="1"/>
              <a:t>counting</a:t>
            </a:r>
            <a:r>
              <a:rPr lang="de-DE" sz="2800" dirty="0"/>
              <a:t> </a:t>
            </a:r>
            <a:r>
              <a:rPr lang="de-DE" sz="2800" dirty="0" err="1"/>
              <a:t>the</a:t>
            </a:r>
            <a:r>
              <a:rPr lang="de-DE" sz="2800" dirty="0"/>
              <a:t> IVs</a:t>
            </a:r>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err="1"/>
              <a:t>Searching</a:t>
            </a:r>
            <a:r>
              <a:rPr lang="de-DE" sz="2800" dirty="0"/>
              <a:t> </a:t>
            </a:r>
            <a:r>
              <a:rPr lang="de-DE" sz="2800" dirty="0" err="1"/>
              <a:t>for</a:t>
            </a:r>
            <a:r>
              <a:rPr lang="de-DE" sz="2800" dirty="0"/>
              <a:t> IVs and </a:t>
            </a:r>
            <a:r>
              <a:rPr lang="de-DE" sz="2800" dirty="0" err="1"/>
              <a:t>collisions</a:t>
            </a:r>
            <a:r>
              <a:rPr lang="de-DE" sz="2800" dirty="0"/>
              <a:t> </a:t>
            </a:r>
          </a:p>
          <a:p>
            <a:pPr marL="228600" indent="-228600" defTabSz="457200" fontAlgn="base">
              <a:spcBef>
                <a:spcPct val="20000"/>
              </a:spcBef>
              <a:spcAft>
                <a:spcPct val="0"/>
              </a:spcAft>
              <a:buClr>
                <a:srgbClr val="007054"/>
              </a:buClr>
              <a:buFont typeface="Arial" panose="020B0604020202020204" pitchFamily="34" charset="0"/>
              <a:buChar char="•"/>
            </a:pPr>
            <a:r>
              <a:rPr lang="de-DE" sz="2800" dirty="0"/>
              <a:t>After a </a:t>
            </a:r>
            <a:r>
              <a:rPr lang="de-DE" sz="2800" dirty="0" err="1"/>
              <a:t>while</a:t>
            </a:r>
            <a:r>
              <a:rPr lang="de-DE" sz="2800" dirty="0"/>
              <a:t> </a:t>
            </a:r>
            <a:r>
              <a:rPr lang="de-DE" sz="2800" dirty="0" err="1"/>
              <a:t>aircrack</a:t>
            </a:r>
            <a:r>
              <a:rPr lang="de-DE" sz="2800" dirty="0"/>
              <a:t> </a:t>
            </a:r>
            <a:r>
              <a:rPr lang="de-DE" sz="2800" dirty="0" err="1"/>
              <a:t>provides</a:t>
            </a:r>
            <a:r>
              <a:rPr lang="de-DE" sz="2800" dirty="0"/>
              <a:t> </a:t>
            </a:r>
            <a:r>
              <a:rPr lang="de-DE" sz="2800" dirty="0" err="1"/>
              <a:t>the</a:t>
            </a:r>
            <a:r>
              <a:rPr lang="de-DE" sz="2800" dirty="0"/>
              <a:t> WEP </a:t>
            </a:r>
            <a:r>
              <a:rPr lang="de-DE" sz="2800" dirty="0" err="1"/>
              <a:t>key</a:t>
            </a:r>
            <a:endParaRPr lang="de-DE" sz="2800" dirty="0"/>
          </a:p>
        </p:txBody>
      </p:sp>
    </p:spTree>
    <p:extLst>
      <p:ext uri="{BB962C8B-B14F-4D97-AF65-F5344CB8AC3E}">
        <p14:creationId xmlns:p14="http://schemas.microsoft.com/office/powerpoint/2010/main" val="115342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p:cTn id="1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7">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p:cTn id="1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7">
                                            <p:txEl>
                                              <p:pRg st="2" end="2"/>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777240" y="1408338"/>
            <a:ext cx="8229600" cy="4353560"/>
          </a:xfrm>
        </p:spPr>
        <p:txBody>
          <a:bodyPr/>
          <a:lstStyle/>
          <a:p>
            <a:r>
              <a:rPr lang="de-DE" dirty="0"/>
              <a:t>Non-Trivial:</a:t>
            </a:r>
          </a:p>
          <a:p>
            <a:pPr lvl="1"/>
            <a:r>
              <a:rPr lang="de-DE" dirty="0"/>
              <a:t>WPA 1/2/3 </a:t>
            </a:r>
            <a:r>
              <a:rPr lang="de-DE" dirty="0" err="1"/>
              <a:t>encrypted</a:t>
            </a:r>
            <a:r>
              <a:rPr lang="de-DE" dirty="0"/>
              <a:t> Wi-Fi Network</a:t>
            </a:r>
          </a:p>
          <a:p>
            <a:pPr lvl="1"/>
            <a:r>
              <a:rPr lang="de-DE" dirty="0"/>
              <a:t>Rogue Access Points</a:t>
            </a:r>
          </a:p>
          <a:p>
            <a:pPr lvl="1"/>
            <a:r>
              <a:rPr lang="de-DE" dirty="0"/>
              <a:t>Evil Twin </a:t>
            </a:r>
            <a:r>
              <a:rPr lang="de-DE" dirty="0" err="1"/>
              <a:t>Attacks</a:t>
            </a:r>
            <a:endParaRPr lang="de-DE" dirty="0"/>
          </a:p>
          <a:p>
            <a:pPr lvl="1"/>
            <a:r>
              <a:rPr lang="de-DE" dirty="0"/>
              <a:t>KRACK</a:t>
            </a:r>
          </a:p>
          <a:p>
            <a:pPr lvl="1"/>
            <a:endParaRPr lang="de-DE" dirty="0"/>
          </a:p>
        </p:txBody>
      </p:sp>
    </p:spTree>
    <p:extLst>
      <p:ext uri="{BB962C8B-B14F-4D97-AF65-F5344CB8AC3E}">
        <p14:creationId xmlns:p14="http://schemas.microsoft.com/office/powerpoint/2010/main" val="575116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  WPA 	</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998777" y="1586757"/>
            <a:ext cx="8229600" cy="4353560"/>
          </a:xfrm>
        </p:spPr>
        <p:txBody>
          <a:bodyPr/>
          <a:lstStyle/>
          <a:p>
            <a:r>
              <a:rPr lang="de-DE" dirty="0"/>
              <a:t>WPA </a:t>
            </a:r>
            <a:r>
              <a:rPr lang="de-DE" dirty="0" err="1"/>
              <a:t>correctly</a:t>
            </a:r>
            <a:r>
              <a:rPr lang="de-DE" dirty="0"/>
              <a:t> </a:t>
            </a:r>
            <a:r>
              <a:rPr lang="de-DE" dirty="0" err="1"/>
              <a:t>implemented</a:t>
            </a:r>
            <a:r>
              <a:rPr lang="de-DE" dirty="0"/>
              <a:t> </a:t>
            </a:r>
            <a:r>
              <a:rPr lang="de-DE" dirty="0" err="1"/>
              <a:t>is</a:t>
            </a:r>
            <a:r>
              <a:rPr lang="de-DE" dirty="0"/>
              <a:t> </a:t>
            </a:r>
            <a:r>
              <a:rPr lang="de-DE" dirty="0" err="1"/>
              <a:t>very</a:t>
            </a:r>
            <a:r>
              <a:rPr lang="de-DE" dirty="0"/>
              <a:t> </a:t>
            </a:r>
            <a:r>
              <a:rPr lang="de-DE" dirty="0" err="1"/>
              <a:t>secure</a:t>
            </a:r>
            <a:endParaRPr lang="de-DE" dirty="0"/>
          </a:p>
          <a:p>
            <a:r>
              <a:rPr lang="de-DE" dirty="0" err="1"/>
              <a:t>Uses</a:t>
            </a:r>
            <a:r>
              <a:rPr lang="de-DE" dirty="0"/>
              <a:t> </a:t>
            </a:r>
            <a:r>
              <a:rPr lang="de-DE" dirty="0" err="1"/>
              <a:t>the</a:t>
            </a:r>
            <a:r>
              <a:rPr lang="de-DE" dirty="0"/>
              <a:t> AES </a:t>
            </a:r>
            <a:r>
              <a:rPr lang="de-DE" dirty="0" err="1"/>
              <a:t>encryption</a:t>
            </a:r>
            <a:r>
              <a:rPr lang="de-DE" dirty="0"/>
              <a:t> </a:t>
            </a:r>
            <a:r>
              <a:rPr lang="de-DE" dirty="0" err="1"/>
              <a:t>scheme</a:t>
            </a:r>
            <a:r>
              <a:rPr lang="de-DE" dirty="0"/>
              <a:t>…. Unbreakable so </a:t>
            </a:r>
            <a:r>
              <a:rPr lang="de-DE" dirty="0" err="1"/>
              <a:t>far</a:t>
            </a:r>
            <a:r>
              <a:rPr lang="de-DE" dirty="0"/>
              <a:t> ( </a:t>
            </a:r>
            <a:r>
              <a:rPr lang="de-DE" dirty="0" err="1"/>
              <a:t>unless</a:t>
            </a:r>
            <a:r>
              <a:rPr lang="de-DE" dirty="0"/>
              <a:t> post-quantum </a:t>
            </a:r>
            <a:r>
              <a:rPr lang="de-DE" dirty="0" err="1"/>
              <a:t>cryptoanalysis</a:t>
            </a:r>
            <a:r>
              <a:rPr lang="de-DE" dirty="0"/>
              <a:t> will </a:t>
            </a:r>
            <a:r>
              <a:rPr lang="de-DE" dirty="0" err="1"/>
              <a:t>work</a:t>
            </a:r>
            <a:endParaRPr lang="de-DE" dirty="0"/>
          </a:p>
          <a:p>
            <a:r>
              <a:rPr lang="de-DE" dirty="0" err="1"/>
              <a:t>Only</a:t>
            </a:r>
            <a:r>
              <a:rPr lang="de-DE" dirty="0"/>
              <a:t> </a:t>
            </a:r>
            <a:r>
              <a:rPr lang="de-DE" dirty="0" err="1"/>
              <a:t>way</a:t>
            </a:r>
            <a:r>
              <a:rPr lang="de-DE" dirty="0"/>
              <a:t> </a:t>
            </a:r>
            <a:r>
              <a:rPr lang="de-DE" dirty="0" err="1"/>
              <a:t>is</a:t>
            </a:r>
            <a:r>
              <a:rPr lang="de-DE" dirty="0"/>
              <a:t> </a:t>
            </a:r>
            <a:r>
              <a:rPr lang="de-DE" dirty="0" err="1"/>
              <a:t>to</a:t>
            </a:r>
            <a:r>
              <a:rPr lang="de-DE" dirty="0"/>
              <a:t> find </a:t>
            </a:r>
            <a:r>
              <a:rPr lang="de-DE" dirty="0" err="1"/>
              <a:t>weak</a:t>
            </a:r>
            <a:r>
              <a:rPr lang="de-DE" dirty="0"/>
              <a:t> PSKs (8-63 </a:t>
            </a:r>
            <a:r>
              <a:rPr lang="de-DE" dirty="0" err="1"/>
              <a:t>characters</a:t>
            </a:r>
            <a:r>
              <a:rPr lang="de-DE" dirty="0"/>
              <a:t>). </a:t>
            </a:r>
          </a:p>
          <a:p>
            <a:r>
              <a:rPr lang="de-DE" dirty="0" err="1"/>
              <a:t>To</a:t>
            </a:r>
            <a:r>
              <a:rPr lang="de-DE" dirty="0"/>
              <a:t> </a:t>
            </a:r>
            <a:r>
              <a:rPr lang="de-DE" dirty="0" err="1"/>
              <a:t>start</a:t>
            </a:r>
            <a:r>
              <a:rPr lang="de-DE" dirty="0"/>
              <a:t> a WPA </a:t>
            </a:r>
            <a:r>
              <a:rPr lang="de-DE" dirty="0" err="1"/>
              <a:t>attack</a:t>
            </a:r>
            <a:r>
              <a:rPr lang="de-DE" dirty="0"/>
              <a:t> aka WPA </a:t>
            </a:r>
            <a:r>
              <a:rPr lang="de-DE" dirty="0" err="1"/>
              <a:t>Cracking</a:t>
            </a:r>
            <a:r>
              <a:rPr lang="de-DE" dirty="0"/>
              <a:t> </a:t>
            </a:r>
            <a:r>
              <a:rPr lang="de-DE" dirty="0" err="1"/>
              <a:t>makes</a:t>
            </a:r>
            <a:r>
              <a:rPr lang="de-DE" dirty="0"/>
              <a:t> </a:t>
            </a:r>
            <a:r>
              <a:rPr lang="de-DE" dirty="0" err="1"/>
              <a:t>sure</a:t>
            </a:r>
            <a:r>
              <a:rPr lang="de-DE" dirty="0"/>
              <a:t> </a:t>
            </a:r>
            <a:r>
              <a:rPr lang="de-DE" dirty="0" err="1"/>
              <a:t>that</a:t>
            </a:r>
            <a:endParaRPr lang="de-DE" dirty="0"/>
          </a:p>
          <a:p>
            <a:pPr lvl="1"/>
            <a:r>
              <a:rPr lang="de-DE" dirty="0"/>
              <a:t>WLAN Router </a:t>
            </a:r>
            <a:r>
              <a:rPr lang="de-DE" dirty="0" err="1"/>
              <a:t>does</a:t>
            </a:r>
            <a:r>
              <a:rPr lang="de-DE" dirty="0"/>
              <a:t> not </a:t>
            </a:r>
            <a:r>
              <a:rPr lang="de-DE" dirty="0" err="1"/>
              <a:t>have</a:t>
            </a:r>
            <a:r>
              <a:rPr lang="de-DE" dirty="0"/>
              <a:t> </a:t>
            </a:r>
            <a:r>
              <a:rPr lang="de-DE" dirty="0" err="1"/>
              <a:t>standard</a:t>
            </a:r>
            <a:r>
              <a:rPr lang="de-DE" dirty="0"/>
              <a:t> </a:t>
            </a:r>
            <a:r>
              <a:rPr lang="de-DE" dirty="0" err="1"/>
              <a:t>password</a:t>
            </a:r>
            <a:endParaRPr lang="de-DE" dirty="0"/>
          </a:p>
          <a:p>
            <a:pPr lvl="1"/>
            <a:r>
              <a:rPr lang="de-DE" dirty="0" err="1"/>
              <a:t>No</a:t>
            </a:r>
            <a:r>
              <a:rPr lang="de-DE" dirty="0"/>
              <a:t> WPS </a:t>
            </a:r>
            <a:r>
              <a:rPr lang="de-DE" dirty="0" err="1"/>
              <a:t>vulnarabilty</a:t>
            </a:r>
            <a:r>
              <a:rPr lang="de-DE" dirty="0"/>
              <a:t> </a:t>
            </a:r>
            <a:r>
              <a:rPr lang="de-DE" dirty="0" err="1"/>
              <a:t>exists</a:t>
            </a:r>
            <a:endParaRPr lang="de-DE" dirty="0"/>
          </a:p>
          <a:p>
            <a:r>
              <a:rPr lang="de-DE" dirty="0"/>
              <a:t>Dictionary </a:t>
            </a:r>
            <a:r>
              <a:rPr lang="de-DE" dirty="0" err="1"/>
              <a:t>Attack</a:t>
            </a:r>
            <a:r>
              <a:rPr lang="de-DE" dirty="0"/>
              <a:t> </a:t>
            </a:r>
            <a:r>
              <a:rPr lang="de-DE" dirty="0" err="1"/>
              <a:t>to</a:t>
            </a:r>
            <a:r>
              <a:rPr lang="de-DE" dirty="0"/>
              <a:t> find </a:t>
            </a:r>
            <a:r>
              <a:rPr lang="de-DE" dirty="0" err="1"/>
              <a:t>the</a:t>
            </a:r>
            <a:r>
              <a:rPr lang="de-DE" dirty="0"/>
              <a:t> PSK </a:t>
            </a:r>
            <a:r>
              <a:rPr lang="de-DE" dirty="0" err="1"/>
              <a:t>is</a:t>
            </a:r>
            <a:r>
              <a:rPr lang="de-DE" dirty="0"/>
              <a:t> </a:t>
            </a:r>
            <a:r>
              <a:rPr lang="de-DE" dirty="0" err="1"/>
              <a:t>most</a:t>
            </a:r>
            <a:r>
              <a:rPr lang="de-DE" dirty="0"/>
              <a:t> </a:t>
            </a:r>
            <a:r>
              <a:rPr lang="de-DE" dirty="0" err="1"/>
              <a:t>efficient</a:t>
            </a:r>
            <a:endParaRPr lang="de-DE" dirty="0"/>
          </a:p>
        </p:txBody>
      </p:sp>
    </p:spTree>
    <p:extLst>
      <p:ext uri="{BB962C8B-B14F-4D97-AF65-F5344CB8AC3E}">
        <p14:creationId xmlns:p14="http://schemas.microsoft.com/office/powerpoint/2010/main" val="83582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  Rogue APs</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501805" y="1129557"/>
            <a:ext cx="8804631" cy="5516570"/>
          </a:xfrm>
        </p:spPr>
        <p:txBody>
          <a:bodyPr/>
          <a:lstStyle/>
          <a:p>
            <a:r>
              <a:rPr lang="de-DE" dirty="0"/>
              <a:t>Nightmare </a:t>
            </a:r>
            <a:r>
              <a:rPr lang="de-DE" dirty="0" err="1"/>
              <a:t>of</a:t>
            </a:r>
            <a:r>
              <a:rPr lang="de-DE" dirty="0"/>
              <a:t> </a:t>
            </a:r>
            <a:r>
              <a:rPr lang="de-DE" dirty="0" err="1"/>
              <a:t>any</a:t>
            </a:r>
            <a:r>
              <a:rPr lang="de-DE" dirty="0"/>
              <a:t> Security/Network Administrator </a:t>
            </a:r>
            <a:r>
              <a:rPr lang="de-DE" dirty="0" err="1"/>
              <a:t>or</a:t>
            </a:r>
            <a:r>
              <a:rPr lang="de-DE" dirty="0"/>
              <a:t> IT-Security Manager</a:t>
            </a:r>
          </a:p>
          <a:p>
            <a:r>
              <a:rPr lang="de-DE" dirty="0"/>
              <a:t>Hidden / Shadow IT Problem</a:t>
            </a:r>
          </a:p>
          <a:p>
            <a:r>
              <a:rPr lang="de-DE" dirty="0"/>
              <a:t>Easy </a:t>
            </a:r>
            <a:r>
              <a:rPr lang="de-DE" dirty="0" err="1"/>
              <a:t>implementation</a:t>
            </a:r>
            <a:r>
              <a:rPr lang="de-DE" dirty="0"/>
              <a:t> </a:t>
            </a:r>
            <a:r>
              <a:rPr lang="de-DE" dirty="0" err="1"/>
              <a:t>by</a:t>
            </a:r>
            <a:r>
              <a:rPr lang="de-DE" dirty="0"/>
              <a:t> </a:t>
            </a:r>
            <a:r>
              <a:rPr lang="de-DE" dirty="0" err="1"/>
              <a:t>tethering</a:t>
            </a:r>
            <a:r>
              <a:rPr lang="de-DE" dirty="0"/>
              <a:t> (Smartphone, Tablets, </a:t>
            </a:r>
            <a:r>
              <a:rPr lang="de-DE" dirty="0" err="1"/>
              <a:t>Laptops,etc</a:t>
            </a:r>
            <a:r>
              <a:rPr lang="de-DE" dirty="0"/>
              <a:t>)</a:t>
            </a:r>
          </a:p>
          <a:p>
            <a:r>
              <a:rPr lang="de-DE" dirty="0"/>
              <a:t>Connection via 4G </a:t>
            </a:r>
            <a:r>
              <a:rPr lang="de-DE" dirty="0" err="1"/>
              <a:t>to</a:t>
            </a:r>
            <a:r>
              <a:rPr lang="de-DE" dirty="0"/>
              <a:t> </a:t>
            </a:r>
            <a:r>
              <a:rPr lang="de-DE" dirty="0" err="1"/>
              <a:t>the</a:t>
            </a:r>
            <a:r>
              <a:rPr lang="de-DE" dirty="0"/>
              <a:t> Internet – Classic FWs </a:t>
            </a:r>
            <a:r>
              <a:rPr lang="de-DE" dirty="0" err="1"/>
              <a:t>or</a:t>
            </a:r>
            <a:r>
              <a:rPr lang="de-DE" dirty="0"/>
              <a:t> </a:t>
            </a:r>
            <a:r>
              <a:rPr lang="de-DE" dirty="0" err="1"/>
              <a:t>Webproxies</a:t>
            </a:r>
            <a:r>
              <a:rPr lang="de-DE" dirty="0"/>
              <a:t> </a:t>
            </a:r>
            <a:r>
              <a:rPr lang="de-DE" dirty="0" err="1"/>
              <a:t>fails</a:t>
            </a:r>
            <a:endParaRPr lang="de-DE" dirty="0"/>
          </a:p>
          <a:p>
            <a:r>
              <a:rPr lang="de-DE" dirty="0" err="1"/>
              <a:t>Protection</a:t>
            </a:r>
            <a:r>
              <a:rPr lang="de-DE" dirty="0"/>
              <a:t>: WiFi-IDS/IPS, SIEM and NG-</a:t>
            </a:r>
            <a:r>
              <a:rPr lang="de-DE" dirty="0" err="1"/>
              <a:t>Endpoint</a:t>
            </a:r>
            <a:endParaRPr lang="de-DE" dirty="0"/>
          </a:p>
          <a:p>
            <a:r>
              <a:rPr lang="de-DE" dirty="0"/>
              <a:t>ATTENTION: In </a:t>
            </a:r>
            <a:r>
              <a:rPr lang="de-DE" dirty="0" err="1"/>
              <a:t>PenTest</a:t>
            </a:r>
            <a:r>
              <a:rPr lang="de-DE" dirty="0"/>
              <a:t> Szenario </a:t>
            </a:r>
            <a:r>
              <a:rPr lang="de-DE" dirty="0" err="1"/>
              <a:t>get</a:t>
            </a:r>
            <a:r>
              <a:rPr lang="de-DE" dirty="0"/>
              <a:t> </a:t>
            </a:r>
            <a:r>
              <a:rPr lang="de-DE" dirty="0" err="1"/>
              <a:t>permission</a:t>
            </a:r>
            <a:r>
              <a:rPr lang="de-DE" dirty="0"/>
              <a:t> </a:t>
            </a:r>
            <a:r>
              <a:rPr lang="de-DE" dirty="0" err="1"/>
              <a:t>for</a:t>
            </a:r>
            <a:r>
              <a:rPr lang="de-DE" dirty="0"/>
              <a:t> </a:t>
            </a:r>
            <a:br>
              <a:rPr lang="de-DE" dirty="0"/>
            </a:br>
            <a:r>
              <a:rPr lang="de-DE" dirty="0"/>
              <a:t>                     </a:t>
            </a:r>
            <a:r>
              <a:rPr lang="de-DE" dirty="0" err="1"/>
              <a:t>using</a:t>
            </a:r>
            <a:r>
              <a:rPr lang="de-DE" dirty="0"/>
              <a:t> Rogue APs</a:t>
            </a:r>
          </a:p>
          <a:p>
            <a:pPr marL="0" indent="0">
              <a:buNone/>
            </a:pPr>
            <a:r>
              <a:rPr lang="de-DE" dirty="0"/>
              <a:t>				   In US and EU </a:t>
            </a:r>
            <a:r>
              <a:rPr lang="de-DE" dirty="0" err="1"/>
              <a:t>considered</a:t>
            </a:r>
            <a:r>
              <a:rPr lang="de-DE" dirty="0"/>
              <a:t> a </a:t>
            </a:r>
            <a:r>
              <a:rPr lang="de-DE" dirty="0" err="1"/>
              <a:t>severe</a:t>
            </a:r>
            <a:r>
              <a:rPr lang="de-DE" dirty="0"/>
              <a:t> </a:t>
            </a:r>
            <a:r>
              <a:rPr lang="de-DE" dirty="0" err="1"/>
              <a:t>act</a:t>
            </a:r>
            <a:br>
              <a:rPr lang="de-DE" dirty="0"/>
            </a:br>
            <a:r>
              <a:rPr lang="de-DE" dirty="0"/>
              <a:t>                        </a:t>
            </a:r>
            <a:r>
              <a:rPr lang="de-DE" dirty="0" err="1"/>
              <a:t>of</a:t>
            </a:r>
            <a:r>
              <a:rPr lang="de-DE" dirty="0"/>
              <a:t> </a:t>
            </a:r>
            <a:r>
              <a:rPr lang="de-DE" dirty="0" err="1"/>
              <a:t>espionage</a:t>
            </a:r>
            <a:r>
              <a:rPr lang="de-DE" dirty="0"/>
              <a:t> and </a:t>
            </a:r>
            <a:r>
              <a:rPr lang="de-DE" dirty="0" err="1"/>
              <a:t>cybercrime</a:t>
            </a:r>
            <a:endParaRPr lang="de-DE" dirty="0"/>
          </a:p>
        </p:txBody>
      </p:sp>
    </p:spTree>
    <p:extLst>
      <p:ext uri="{BB962C8B-B14F-4D97-AF65-F5344CB8AC3E}">
        <p14:creationId xmlns:p14="http://schemas.microsoft.com/office/powerpoint/2010/main" val="21204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  Evil Twin</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535259" y="1129557"/>
            <a:ext cx="8771177" cy="4353560"/>
          </a:xfrm>
        </p:spPr>
        <p:txBody>
          <a:bodyPr/>
          <a:lstStyle/>
          <a:p>
            <a:r>
              <a:rPr lang="de-DE" dirty="0"/>
              <a:t>Evil Twin </a:t>
            </a:r>
            <a:r>
              <a:rPr lang="de-DE" dirty="0" err="1"/>
              <a:t>Attack</a:t>
            </a:r>
            <a:r>
              <a:rPr lang="de-DE" dirty="0"/>
              <a:t> </a:t>
            </a:r>
            <a:r>
              <a:rPr lang="de-DE" dirty="0" err="1"/>
              <a:t>simply</a:t>
            </a:r>
            <a:r>
              <a:rPr lang="de-DE" dirty="0"/>
              <a:t> </a:t>
            </a:r>
            <a:r>
              <a:rPr lang="de-DE" dirty="0" err="1"/>
              <a:t>means</a:t>
            </a:r>
            <a:r>
              <a:rPr lang="de-DE" dirty="0"/>
              <a:t> </a:t>
            </a:r>
            <a:r>
              <a:rPr lang="de-DE" dirty="0" err="1"/>
              <a:t>there</a:t>
            </a:r>
            <a:r>
              <a:rPr lang="de-DE" dirty="0"/>
              <a:t> </a:t>
            </a:r>
            <a:r>
              <a:rPr lang="de-DE" dirty="0" err="1"/>
              <a:t>is</a:t>
            </a:r>
            <a:r>
              <a:rPr lang="de-DE" dirty="0"/>
              <a:t> </a:t>
            </a:r>
            <a:r>
              <a:rPr lang="de-DE" dirty="0" err="1"/>
              <a:t>another</a:t>
            </a:r>
            <a:r>
              <a:rPr lang="de-DE" dirty="0"/>
              <a:t> AP (Rogue) </a:t>
            </a:r>
            <a:r>
              <a:rPr lang="de-DE" dirty="0" err="1"/>
              <a:t>to</a:t>
            </a:r>
            <a:r>
              <a:rPr lang="de-DE" dirty="0"/>
              <a:t> </a:t>
            </a:r>
            <a:r>
              <a:rPr lang="de-DE" dirty="0" err="1"/>
              <a:t>pretend</a:t>
            </a:r>
            <a:r>
              <a:rPr lang="de-DE" dirty="0"/>
              <a:t> </a:t>
            </a:r>
            <a:r>
              <a:rPr lang="de-DE" dirty="0" err="1"/>
              <a:t>to</a:t>
            </a:r>
            <a:r>
              <a:rPr lang="de-DE" dirty="0"/>
              <a:t> </a:t>
            </a:r>
            <a:r>
              <a:rPr lang="de-DE" dirty="0" err="1"/>
              <a:t>be</a:t>
            </a:r>
            <a:r>
              <a:rPr lang="de-DE" dirty="0"/>
              <a:t> </a:t>
            </a:r>
            <a:r>
              <a:rPr lang="de-DE" dirty="0" err="1"/>
              <a:t>the</a:t>
            </a:r>
            <a:r>
              <a:rPr lang="de-DE" dirty="0"/>
              <a:t> </a:t>
            </a:r>
            <a:r>
              <a:rPr lang="de-DE" dirty="0" err="1"/>
              <a:t>correct</a:t>
            </a:r>
            <a:r>
              <a:rPr lang="de-DE" dirty="0"/>
              <a:t> and </a:t>
            </a:r>
            <a:r>
              <a:rPr lang="de-DE" dirty="0" err="1"/>
              <a:t>authorised</a:t>
            </a:r>
            <a:r>
              <a:rPr lang="de-DE" dirty="0"/>
              <a:t> AP </a:t>
            </a:r>
            <a:r>
              <a:rPr lang="de-DE" dirty="0" err="1"/>
              <a:t>to</a:t>
            </a:r>
            <a:r>
              <a:rPr lang="de-DE" dirty="0"/>
              <a:t> </a:t>
            </a:r>
            <a:r>
              <a:rPr lang="de-DE" dirty="0" err="1"/>
              <a:t>which</a:t>
            </a:r>
            <a:r>
              <a:rPr lang="de-DE" dirty="0"/>
              <a:t> a </a:t>
            </a:r>
            <a:r>
              <a:rPr lang="de-DE" dirty="0" err="1"/>
              <a:t>client</a:t>
            </a:r>
            <a:r>
              <a:rPr lang="de-DE" dirty="0"/>
              <a:t> </a:t>
            </a:r>
            <a:r>
              <a:rPr lang="de-DE" dirty="0" err="1"/>
              <a:t>can</a:t>
            </a:r>
            <a:r>
              <a:rPr lang="de-DE" dirty="0"/>
              <a:t> </a:t>
            </a:r>
            <a:r>
              <a:rPr lang="de-DE" dirty="0" err="1"/>
              <a:t>be</a:t>
            </a:r>
            <a:r>
              <a:rPr lang="de-DE" dirty="0"/>
              <a:t> </a:t>
            </a:r>
            <a:r>
              <a:rPr lang="de-DE" dirty="0" err="1"/>
              <a:t>connected</a:t>
            </a:r>
            <a:endParaRPr lang="de-DE" dirty="0"/>
          </a:p>
          <a:p>
            <a:r>
              <a:rPr lang="de-DE" dirty="0" err="1"/>
              <a:t>Often</a:t>
            </a:r>
            <a:r>
              <a:rPr lang="de-DE" dirty="0"/>
              <a:t> </a:t>
            </a:r>
            <a:r>
              <a:rPr lang="de-DE" dirty="0" err="1"/>
              <a:t>happens</a:t>
            </a:r>
            <a:r>
              <a:rPr lang="de-DE" dirty="0"/>
              <a:t> in Hotspots (Restaurants, Bars, Airports, etc.)</a:t>
            </a:r>
          </a:p>
          <a:p>
            <a:r>
              <a:rPr lang="de-DE" dirty="0"/>
              <a:t>Providing Fake web-GUIs </a:t>
            </a:r>
          </a:p>
          <a:p>
            <a:r>
              <a:rPr lang="de-DE" dirty="0"/>
              <a:t>A </a:t>
            </a:r>
            <a:r>
              <a:rPr lang="de-DE" dirty="0" err="1"/>
              <a:t>little</a:t>
            </a:r>
            <a:r>
              <a:rPr lang="de-DE" dirty="0"/>
              <a:t> </a:t>
            </a:r>
            <a:r>
              <a:rPr lang="de-DE" dirty="0" err="1"/>
              <a:t>bit</a:t>
            </a:r>
            <a:r>
              <a:rPr lang="de-DE" dirty="0"/>
              <a:t> </a:t>
            </a:r>
            <a:r>
              <a:rPr lang="de-DE" dirty="0" err="1"/>
              <a:t>of</a:t>
            </a:r>
            <a:r>
              <a:rPr lang="de-DE" dirty="0"/>
              <a:t> </a:t>
            </a:r>
            <a:r>
              <a:rPr lang="de-DE" dirty="0" err="1"/>
              <a:t>phishing</a:t>
            </a:r>
            <a:r>
              <a:rPr lang="de-DE" dirty="0"/>
              <a:t> </a:t>
            </a:r>
            <a:r>
              <a:rPr lang="de-DE" dirty="0" err="1"/>
              <a:t>required</a:t>
            </a:r>
            <a:r>
              <a:rPr lang="de-DE" dirty="0"/>
              <a:t> – social </a:t>
            </a:r>
            <a:r>
              <a:rPr lang="de-DE" dirty="0" err="1"/>
              <a:t>engineering</a:t>
            </a:r>
            <a:endParaRPr lang="de-DE" dirty="0"/>
          </a:p>
          <a:p>
            <a:r>
              <a:rPr lang="de-DE" dirty="0" err="1"/>
              <a:t>Good</a:t>
            </a:r>
            <a:r>
              <a:rPr lang="de-DE" dirty="0"/>
              <a:t> </a:t>
            </a:r>
            <a:r>
              <a:rPr lang="de-DE" dirty="0" err="1"/>
              <a:t>tool</a:t>
            </a:r>
            <a:r>
              <a:rPr lang="de-DE" dirty="0"/>
              <a:t> </a:t>
            </a:r>
            <a:r>
              <a:rPr lang="de-DE" dirty="0" err="1"/>
              <a:t>is</a:t>
            </a:r>
            <a:r>
              <a:rPr lang="de-DE" dirty="0"/>
              <a:t> </a:t>
            </a:r>
            <a:r>
              <a:rPr lang="de-DE" dirty="0" err="1"/>
              <a:t>wifiphiser</a:t>
            </a:r>
            <a:r>
              <a:rPr lang="de-DE" dirty="0"/>
              <a:t> (</a:t>
            </a:r>
            <a:r>
              <a:rPr lang="de-DE" dirty="0" err="1"/>
              <a:t>integrated</a:t>
            </a:r>
            <a:r>
              <a:rPr lang="de-DE" dirty="0"/>
              <a:t> in Kali Linux)</a:t>
            </a:r>
          </a:p>
          <a:p>
            <a:pPr lvl="1"/>
            <a:endParaRPr lang="de-DE" dirty="0"/>
          </a:p>
        </p:txBody>
      </p:sp>
    </p:spTree>
    <p:extLst>
      <p:ext uri="{BB962C8B-B14F-4D97-AF65-F5344CB8AC3E}">
        <p14:creationId xmlns:p14="http://schemas.microsoft.com/office/powerpoint/2010/main" val="235606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934C9-3951-4A9B-A2E1-080E3479845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2FA755C-B283-44B6-BE49-DDCC293B69A8}"/>
              </a:ext>
            </a:extLst>
          </p:cNvPr>
          <p:cNvSpPr>
            <a:spLocks noGrp="1"/>
          </p:cNvSpPr>
          <p:nvPr>
            <p:ph sz="half" idx="1"/>
          </p:nvPr>
        </p:nvSpPr>
        <p:spPr/>
        <p:txBody>
          <a:bodyPr/>
          <a:lstStyle/>
          <a:p>
            <a:endParaRPr lang="de-DE"/>
          </a:p>
        </p:txBody>
      </p:sp>
      <p:pic>
        <p:nvPicPr>
          <p:cNvPr id="4" name="Grafik 3">
            <a:extLst>
              <a:ext uri="{FF2B5EF4-FFF2-40B4-BE49-F238E27FC236}">
                <a16:creationId xmlns:a16="http://schemas.microsoft.com/office/drawing/2014/main" id="{3EAC2B1D-D805-48CC-AD7E-CFC28250C531}"/>
              </a:ext>
            </a:extLst>
          </p:cNvPr>
          <p:cNvPicPr>
            <a:picLocks noChangeAspect="1"/>
          </p:cNvPicPr>
          <p:nvPr/>
        </p:nvPicPr>
        <p:blipFill>
          <a:blip r:embed="rId2"/>
          <a:stretch>
            <a:fillRect/>
          </a:stretch>
        </p:blipFill>
        <p:spPr>
          <a:xfrm>
            <a:off x="0" y="295275"/>
            <a:ext cx="9144000" cy="6562725"/>
          </a:xfrm>
          <a:prstGeom prst="rect">
            <a:avLst/>
          </a:prstGeom>
        </p:spPr>
      </p:pic>
    </p:spTree>
    <p:extLst>
      <p:ext uri="{BB962C8B-B14F-4D97-AF65-F5344CB8AC3E}">
        <p14:creationId xmlns:p14="http://schemas.microsoft.com/office/powerpoint/2010/main" val="264630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p:txBody>
          <a:bodyPr/>
          <a:lstStyle/>
          <a:p>
            <a:r>
              <a:rPr lang="de-DE" dirty="0" err="1"/>
              <a:t>Attack</a:t>
            </a:r>
            <a:r>
              <a:rPr lang="de-DE" dirty="0"/>
              <a:t> </a:t>
            </a:r>
            <a:r>
              <a:rPr lang="de-DE" dirty="0" err="1"/>
              <a:t>Vectors</a:t>
            </a:r>
            <a:r>
              <a:rPr lang="de-DE" dirty="0"/>
              <a:t>	-  KRACK</a:t>
            </a:r>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0" y="1252220"/>
            <a:ext cx="10114156" cy="4353560"/>
          </a:xfrm>
        </p:spPr>
        <p:txBody>
          <a:bodyPr/>
          <a:lstStyle/>
          <a:p>
            <a:r>
              <a:rPr lang="de-DE" dirty="0"/>
              <a:t>Key Reinstallation </a:t>
            </a:r>
            <a:r>
              <a:rPr lang="de-DE" dirty="0" err="1"/>
              <a:t>Attack</a:t>
            </a:r>
            <a:r>
              <a:rPr lang="de-DE" dirty="0"/>
              <a:t> -&gt; KRACK</a:t>
            </a:r>
          </a:p>
          <a:p>
            <a:r>
              <a:rPr lang="de-DE" dirty="0"/>
              <a:t>Replay </a:t>
            </a:r>
            <a:r>
              <a:rPr lang="de-DE" dirty="0" err="1"/>
              <a:t>Attack</a:t>
            </a:r>
            <a:r>
              <a:rPr lang="de-DE" dirty="0"/>
              <a:t> on WPA2 – CVE 2017-13077</a:t>
            </a:r>
          </a:p>
          <a:p>
            <a:r>
              <a:rPr lang="de-DE" dirty="0" err="1"/>
              <a:t>Inherent</a:t>
            </a:r>
            <a:r>
              <a:rPr lang="de-DE" dirty="0"/>
              <a:t> </a:t>
            </a:r>
            <a:r>
              <a:rPr lang="de-DE" dirty="0" err="1"/>
              <a:t>vulnerabilty</a:t>
            </a:r>
            <a:r>
              <a:rPr lang="de-DE" dirty="0"/>
              <a:t> in </a:t>
            </a:r>
            <a:r>
              <a:rPr lang="de-DE" dirty="0" err="1"/>
              <a:t>the</a:t>
            </a:r>
            <a:r>
              <a:rPr lang="de-DE" dirty="0"/>
              <a:t> 4-way </a:t>
            </a:r>
            <a:r>
              <a:rPr lang="de-DE" dirty="0" err="1"/>
              <a:t>handshake</a:t>
            </a:r>
            <a:br>
              <a:rPr lang="de-DE" dirty="0"/>
            </a:br>
            <a:r>
              <a:rPr lang="de-DE" dirty="0"/>
              <a:t> </a:t>
            </a:r>
            <a:r>
              <a:rPr lang="de-DE" dirty="0" err="1"/>
              <a:t>of</a:t>
            </a:r>
            <a:r>
              <a:rPr lang="de-DE" dirty="0"/>
              <a:t> </a:t>
            </a:r>
            <a:r>
              <a:rPr lang="de-DE" dirty="0" err="1"/>
              <a:t>the</a:t>
            </a:r>
            <a:r>
              <a:rPr lang="de-DE" dirty="0"/>
              <a:t> Wi-Fi </a:t>
            </a:r>
            <a:r>
              <a:rPr lang="de-DE" dirty="0" err="1"/>
              <a:t>Protected</a:t>
            </a:r>
            <a:r>
              <a:rPr lang="de-DE" dirty="0"/>
              <a:t> Access II </a:t>
            </a:r>
            <a:r>
              <a:rPr lang="de-DE" dirty="0" err="1"/>
              <a:t>security</a:t>
            </a:r>
            <a:r>
              <a:rPr lang="de-DE" dirty="0"/>
              <a:t> </a:t>
            </a:r>
            <a:r>
              <a:rPr lang="de-DE" dirty="0" err="1"/>
              <a:t>protocol</a:t>
            </a:r>
            <a:endParaRPr lang="de-DE" dirty="0"/>
          </a:p>
          <a:p>
            <a:r>
              <a:rPr lang="de-DE" dirty="0" err="1"/>
              <a:t>Effects</a:t>
            </a:r>
            <a:r>
              <a:rPr lang="de-DE" dirty="0"/>
              <a:t> all </a:t>
            </a:r>
            <a:r>
              <a:rPr lang="de-DE" dirty="0" err="1"/>
              <a:t>major</a:t>
            </a:r>
            <a:r>
              <a:rPr lang="de-DE" dirty="0"/>
              <a:t> </a:t>
            </a:r>
            <a:r>
              <a:rPr lang="de-DE" dirty="0" err="1"/>
              <a:t>software</a:t>
            </a:r>
            <a:r>
              <a:rPr lang="de-DE" dirty="0"/>
              <a:t> </a:t>
            </a:r>
            <a:r>
              <a:rPr lang="de-DE" dirty="0" err="1"/>
              <a:t>platforms</a:t>
            </a:r>
            <a:r>
              <a:rPr lang="de-DE" dirty="0"/>
              <a:t> incl. Microsoft Windows, </a:t>
            </a:r>
            <a:br>
              <a:rPr lang="de-DE" dirty="0"/>
            </a:br>
            <a:r>
              <a:rPr lang="de-DE" dirty="0"/>
              <a:t>MacOS, iOS, Android, Linux, </a:t>
            </a:r>
            <a:r>
              <a:rPr lang="de-DE" dirty="0" err="1"/>
              <a:t>OpenBSD,etc</a:t>
            </a:r>
            <a:r>
              <a:rPr lang="de-DE" dirty="0"/>
              <a:t>.</a:t>
            </a:r>
          </a:p>
          <a:p>
            <a:r>
              <a:rPr lang="de-DE" dirty="0" err="1"/>
              <a:t>How</a:t>
            </a:r>
            <a:r>
              <a:rPr lang="de-DE" dirty="0"/>
              <a:t> </a:t>
            </a:r>
            <a:r>
              <a:rPr lang="de-DE" dirty="0" err="1"/>
              <a:t>to</a:t>
            </a:r>
            <a:r>
              <a:rPr lang="de-DE" dirty="0"/>
              <a:t> </a:t>
            </a:r>
            <a:r>
              <a:rPr lang="de-DE" dirty="0" err="1"/>
              <a:t>protect</a:t>
            </a:r>
            <a:r>
              <a:rPr lang="de-DE" dirty="0"/>
              <a:t>?</a:t>
            </a:r>
          </a:p>
          <a:p>
            <a:pPr lvl="1"/>
            <a:r>
              <a:rPr lang="de-DE" dirty="0" err="1"/>
              <a:t>Install</a:t>
            </a:r>
            <a:r>
              <a:rPr lang="de-DE" dirty="0"/>
              <a:t> </a:t>
            </a:r>
            <a:r>
              <a:rPr lang="de-DE" dirty="0" err="1"/>
              <a:t>latest</a:t>
            </a:r>
            <a:r>
              <a:rPr lang="de-DE" dirty="0"/>
              <a:t> Patch </a:t>
            </a:r>
            <a:r>
              <a:rPr lang="de-DE" dirty="0" err="1"/>
              <a:t>from</a:t>
            </a:r>
            <a:r>
              <a:rPr lang="de-DE" dirty="0"/>
              <a:t> </a:t>
            </a:r>
            <a:r>
              <a:rPr lang="de-DE" dirty="0" err="1"/>
              <a:t>vendors</a:t>
            </a:r>
            <a:r>
              <a:rPr lang="de-DE" dirty="0"/>
              <a:t> -&gt; </a:t>
            </a:r>
            <a:r>
              <a:rPr lang="de-DE" dirty="0" err="1"/>
              <a:t>might</a:t>
            </a:r>
            <a:r>
              <a:rPr lang="de-DE" dirty="0"/>
              <a:t> </a:t>
            </a:r>
            <a:r>
              <a:rPr lang="de-DE" dirty="0" err="1"/>
              <a:t>be</a:t>
            </a:r>
            <a:r>
              <a:rPr lang="de-DE" dirty="0"/>
              <a:t> </a:t>
            </a:r>
            <a:r>
              <a:rPr lang="de-DE" dirty="0" err="1"/>
              <a:t>very</a:t>
            </a:r>
            <a:r>
              <a:rPr lang="de-DE" dirty="0"/>
              <a:t> </a:t>
            </a:r>
            <a:r>
              <a:rPr lang="de-DE" dirty="0" err="1"/>
              <a:t>seldom</a:t>
            </a:r>
            <a:r>
              <a:rPr lang="de-DE" dirty="0"/>
              <a:t> </a:t>
            </a:r>
          </a:p>
          <a:p>
            <a:pPr lvl="1"/>
            <a:r>
              <a:rPr lang="de-DE" dirty="0" err="1"/>
              <a:t>Useage</a:t>
            </a:r>
            <a:r>
              <a:rPr lang="de-DE" dirty="0"/>
              <a:t> </a:t>
            </a:r>
            <a:r>
              <a:rPr lang="de-DE" dirty="0" err="1"/>
              <a:t>of</a:t>
            </a:r>
            <a:r>
              <a:rPr lang="de-DE" dirty="0"/>
              <a:t> WPA3: </a:t>
            </a:r>
            <a:r>
              <a:rPr lang="de-DE" dirty="0" err="1"/>
              <a:t>Replace</a:t>
            </a:r>
            <a:r>
              <a:rPr lang="de-DE" dirty="0"/>
              <a:t> PSK </a:t>
            </a:r>
            <a:r>
              <a:rPr lang="de-DE" dirty="0" err="1"/>
              <a:t>exhange</a:t>
            </a:r>
            <a:r>
              <a:rPr lang="de-DE" dirty="0"/>
              <a:t> with </a:t>
            </a:r>
            <a:r>
              <a:rPr lang="de-DE" dirty="0" err="1"/>
              <a:t>Simultaneous</a:t>
            </a:r>
            <a:r>
              <a:rPr lang="de-DE" dirty="0"/>
              <a:t> </a:t>
            </a:r>
            <a:r>
              <a:rPr lang="de-DE" dirty="0" err="1"/>
              <a:t>Authentification</a:t>
            </a:r>
            <a:r>
              <a:rPr lang="de-DE" dirty="0"/>
              <a:t> </a:t>
            </a:r>
            <a:r>
              <a:rPr lang="de-DE" dirty="0" err="1"/>
              <a:t>of</a:t>
            </a:r>
            <a:r>
              <a:rPr lang="de-DE" dirty="0"/>
              <a:t> Equals SAE</a:t>
            </a:r>
          </a:p>
          <a:p>
            <a:endParaRPr lang="de-DE" dirty="0"/>
          </a:p>
        </p:txBody>
      </p:sp>
      <p:pic>
        <p:nvPicPr>
          <p:cNvPr id="4" name="Grafik 3">
            <a:extLst>
              <a:ext uri="{FF2B5EF4-FFF2-40B4-BE49-F238E27FC236}">
                <a16:creationId xmlns:a16="http://schemas.microsoft.com/office/drawing/2014/main" id="{D2E2F2C6-D616-40B9-BED5-4B992A5938E1}"/>
              </a:ext>
            </a:extLst>
          </p:cNvPr>
          <p:cNvPicPr>
            <a:picLocks noChangeAspect="1"/>
          </p:cNvPicPr>
          <p:nvPr/>
        </p:nvPicPr>
        <p:blipFill>
          <a:blip r:embed="rId3"/>
          <a:stretch>
            <a:fillRect/>
          </a:stretch>
        </p:blipFill>
        <p:spPr>
          <a:xfrm>
            <a:off x="7817711" y="286810"/>
            <a:ext cx="1098098" cy="1397025"/>
          </a:xfrm>
          <a:prstGeom prst="rect">
            <a:avLst/>
          </a:prstGeom>
        </p:spPr>
      </p:pic>
    </p:spTree>
    <p:extLst>
      <p:ext uri="{BB962C8B-B14F-4D97-AF65-F5344CB8AC3E}">
        <p14:creationId xmlns:p14="http://schemas.microsoft.com/office/powerpoint/2010/main" val="11529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E79DF-E919-4F38-9AA2-A752FDBA5EB6}"/>
              </a:ext>
            </a:extLst>
          </p:cNvPr>
          <p:cNvSpPr>
            <a:spLocks noGrp="1"/>
          </p:cNvSpPr>
          <p:nvPr>
            <p:ph type="title"/>
          </p:nvPr>
        </p:nvSpPr>
        <p:spPr>
          <a:xfrm>
            <a:off x="777240" y="457199"/>
            <a:ext cx="8366760" cy="1360449"/>
          </a:xfrm>
        </p:spPr>
        <p:txBody>
          <a:bodyPr>
            <a:noAutofit/>
          </a:bodyPr>
          <a:lstStyle/>
          <a:p>
            <a:r>
              <a:rPr lang="de-DE" sz="3200" dirty="0"/>
              <a:t>Wi-Fi – </a:t>
            </a:r>
            <a:r>
              <a:rPr lang="de-DE" sz="3200" dirty="0" err="1"/>
              <a:t>How</a:t>
            </a:r>
            <a:r>
              <a:rPr lang="de-DE" sz="3200" dirty="0"/>
              <a:t> </a:t>
            </a:r>
            <a:r>
              <a:rPr lang="de-DE" sz="3200" dirty="0" err="1"/>
              <a:t>to</a:t>
            </a:r>
            <a:r>
              <a:rPr lang="de-DE" sz="3200" dirty="0"/>
              <a:t> </a:t>
            </a:r>
            <a:r>
              <a:rPr lang="de-DE" sz="3200" dirty="0" err="1"/>
              <a:t>protect</a:t>
            </a:r>
            <a:r>
              <a:rPr lang="de-DE" sz="3200" dirty="0"/>
              <a:t>?</a:t>
            </a:r>
            <a:br>
              <a:rPr lang="de-DE" sz="3200" dirty="0"/>
            </a:br>
            <a:r>
              <a:rPr lang="de-DE" sz="3200" dirty="0"/>
              <a:t>TOP 10 Rules </a:t>
            </a:r>
            <a:r>
              <a:rPr lang="de-DE" sz="3200" dirty="0" err="1"/>
              <a:t>for</a:t>
            </a:r>
            <a:r>
              <a:rPr lang="de-DE" sz="3200" dirty="0"/>
              <a:t> a </a:t>
            </a:r>
            <a:r>
              <a:rPr lang="de-DE" sz="3200" dirty="0" err="1"/>
              <a:t>secure</a:t>
            </a:r>
            <a:r>
              <a:rPr lang="de-DE" sz="3200" dirty="0"/>
              <a:t> WiFi-Network </a:t>
            </a:r>
            <a:r>
              <a:rPr lang="de-DE" sz="3200" dirty="0" err="1"/>
              <a:t>operation</a:t>
            </a:r>
            <a:endParaRPr lang="de-DE" sz="3200" dirty="0"/>
          </a:p>
        </p:txBody>
      </p:sp>
      <p:sp>
        <p:nvSpPr>
          <p:cNvPr id="3" name="Inhaltsplatzhalter 2">
            <a:extLst>
              <a:ext uri="{FF2B5EF4-FFF2-40B4-BE49-F238E27FC236}">
                <a16:creationId xmlns:a16="http://schemas.microsoft.com/office/drawing/2014/main" id="{C53F9D0A-8D23-4D87-85AD-0D02E83A2C43}"/>
              </a:ext>
            </a:extLst>
          </p:cNvPr>
          <p:cNvSpPr>
            <a:spLocks noGrp="1"/>
          </p:cNvSpPr>
          <p:nvPr>
            <p:ph sz="half" idx="1"/>
          </p:nvPr>
        </p:nvSpPr>
        <p:spPr>
          <a:xfrm>
            <a:off x="619636" y="1817648"/>
            <a:ext cx="8229600" cy="4353560"/>
          </a:xfrm>
        </p:spPr>
        <p:txBody>
          <a:bodyPr/>
          <a:lstStyle/>
          <a:p>
            <a:pPr marL="514350" indent="-514350">
              <a:buAutoNum type="arabicPeriod"/>
            </a:pPr>
            <a:r>
              <a:rPr lang="de-DE" sz="2000" dirty="0"/>
              <a:t>Do not </a:t>
            </a:r>
            <a:r>
              <a:rPr lang="de-DE" sz="2000" dirty="0" err="1"/>
              <a:t>use</a:t>
            </a:r>
            <a:r>
              <a:rPr lang="de-DE" sz="2000" dirty="0"/>
              <a:t> Standard Passwords, SSIDs, </a:t>
            </a:r>
            <a:r>
              <a:rPr lang="de-DE" sz="2000" dirty="0" err="1"/>
              <a:t>Routerpasswords</a:t>
            </a:r>
            <a:endParaRPr lang="de-DE" sz="2000" dirty="0"/>
          </a:p>
          <a:p>
            <a:pPr marL="514350" indent="-514350">
              <a:buAutoNum type="arabicPeriod"/>
            </a:pPr>
            <a:r>
              <a:rPr lang="de-DE" sz="2000" dirty="0" err="1"/>
              <a:t>Usage</a:t>
            </a:r>
            <a:r>
              <a:rPr lang="de-DE" sz="2000" dirty="0"/>
              <a:t> </a:t>
            </a:r>
            <a:r>
              <a:rPr lang="de-DE" sz="2000" dirty="0" err="1"/>
              <a:t>of</a:t>
            </a:r>
            <a:r>
              <a:rPr lang="de-DE" sz="2000" dirty="0"/>
              <a:t> strong </a:t>
            </a:r>
            <a:r>
              <a:rPr lang="de-DE" sz="2000" dirty="0" err="1"/>
              <a:t>passwords</a:t>
            </a:r>
            <a:r>
              <a:rPr lang="de-DE" sz="2000" dirty="0"/>
              <a:t> plus </a:t>
            </a:r>
            <a:r>
              <a:rPr lang="de-DE" sz="2000" dirty="0" err="1"/>
              <a:t>Passwordmanager</a:t>
            </a:r>
            <a:endParaRPr lang="de-DE" sz="2000" dirty="0"/>
          </a:p>
          <a:p>
            <a:pPr marL="514350" indent="-514350">
              <a:buAutoNum type="arabicPeriod"/>
            </a:pPr>
            <a:r>
              <a:rPr lang="de-DE" sz="2000" dirty="0" err="1"/>
              <a:t>Only</a:t>
            </a:r>
            <a:r>
              <a:rPr lang="de-DE" sz="2000" dirty="0"/>
              <a:t> WPA2 </a:t>
            </a:r>
            <a:r>
              <a:rPr lang="de-DE" sz="2000" dirty="0" err="1"/>
              <a:t>or</a:t>
            </a:r>
            <a:r>
              <a:rPr lang="de-DE" sz="2000" dirty="0"/>
              <a:t> WPA3 </a:t>
            </a:r>
            <a:r>
              <a:rPr lang="de-DE" sz="2000" dirty="0" err="1"/>
              <a:t>for</a:t>
            </a:r>
            <a:r>
              <a:rPr lang="de-DE" sz="2000" dirty="0"/>
              <a:t> </a:t>
            </a:r>
            <a:r>
              <a:rPr lang="de-DE" sz="2000" dirty="0" err="1"/>
              <a:t>Authentification</a:t>
            </a:r>
            <a:endParaRPr lang="de-DE" sz="2000" dirty="0"/>
          </a:p>
          <a:p>
            <a:pPr marL="514350" indent="-514350">
              <a:buAutoNum type="arabicPeriod"/>
            </a:pPr>
            <a:r>
              <a:rPr lang="de-DE" sz="2000" dirty="0"/>
              <a:t>Deactivate WPS</a:t>
            </a:r>
          </a:p>
          <a:p>
            <a:pPr marL="514350" indent="-514350">
              <a:buAutoNum type="arabicPeriod"/>
            </a:pPr>
            <a:r>
              <a:rPr lang="de-DE" sz="2000" dirty="0"/>
              <a:t>Enterprise </a:t>
            </a:r>
            <a:r>
              <a:rPr lang="de-DE" sz="2000" dirty="0" err="1"/>
              <a:t>environment</a:t>
            </a:r>
            <a:r>
              <a:rPr lang="de-DE" sz="2000" dirty="0"/>
              <a:t> -&gt; WPA 2 Enterprise </a:t>
            </a:r>
          </a:p>
          <a:p>
            <a:pPr marL="514350" indent="-514350">
              <a:buAutoNum type="arabicPeriod"/>
            </a:pPr>
            <a:r>
              <a:rPr lang="de-DE" sz="2000" dirty="0"/>
              <a:t>Enterprise </a:t>
            </a:r>
            <a:r>
              <a:rPr lang="de-DE" sz="2000" dirty="0" err="1"/>
              <a:t>environment</a:t>
            </a:r>
            <a:r>
              <a:rPr lang="de-DE" sz="2000" dirty="0"/>
              <a:t> -&gt; </a:t>
            </a:r>
            <a:r>
              <a:rPr lang="de-DE" sz="2000" dirty="0" err="1"/>
              <a:t>specialized</a:t>
            </a:r>
            <a:r>
              <a:rPr lang="de-DE" sz="2000" dirty="0"/>
              <a:t> Wi-Fi IDS and/</a:t>
            </a:r>
            <a:r>
              <a:rPr lang="de-DE" sz="2000" dirty="0" err="1"/>
              <a:t>or</a:t>
            </a:r>
            <a:r>
              <a:rPr lang="de-DE" sz="2000" dirty="0"/>
              <a:t> IPS</a:t>
            </a:r>
          </a:p>
          <a:p>
            <a:pPr marL="514350" indent="-514350">
              <a:buAutoNum type="arabicPeriod"/>
            </a:pPr>
            <a:r>
              <a:rPr lang="de-DE" sz="2000" dirty="0"/>
              <a:t>Multiple Wi-Fi Networks -&gt; Guest-Wi-Fi, Conference-Room Wi-Fi, etc.</a:t>
            </a:r>
          </a:p>
          <a:p>
            <a:pPr marL="514350" indent="-514350">
              <a:buAutoNum type="arabicPeriod"/>
            </a:pPr>
            <a:r>
              <a:rPr lang="de-DE" sz="2000" dirty="0" err="1"/>
              <a:t>Usage</a:t>
            </a:r>
            <a:r>
              <a:rPr lang="de-DE" sz="2000" dirty="0"/>
              <a:t> </a:t>
            </a:r>
            <a:r>
              <a:rPr lang="de-DE" sz="2000" dirty="0" err="1"/>
              <a:t>of</a:t>
            </a:r>
            <a:r>
              <a:rPr lang="de-DE" sz="2000" dirty="0"/>
              <a:t> </a:t>
            </a:r>
            <a:r>
              <a:rPr lang="de-DE" sz="2000" dirty="0" err="1"/>
              <a:t>Protected</a:t>
            </a:r>
            <a:r>
              <a:rPr lang="de-DE" sz="2000" dirty="0"/>
              <a:t> Management Frames PMF</a:t>
            </a:r>
          </a:p>
          <a:p>
            <a:pPr marL="514350" indent="-514350">
              <a:buAutoNum type="arabicPeriod"/>
            </a:pPr>
            <a:r>
              <a:rPr lang="de-DE" sz="2000" dirty="0"/>
              <a:t>Home Wi-Fi: </a:t>
            </a:r>
            <a:r>
              <a:rPr lang="de-DE" sz="2000" dirty="0" err="1"/>
              <a:t>Changing</a:t>
            </a:r>
            <a:r>
              <a:rPr lang="de-DE" sz="2000" dirty="0"/>
              <a:t> PSK 1-4 </a:t>
            </a:r>
            <a:r>
              <a:rPr lang="de-DE" sz="2000" dirty="0" err="1"/>
              <a:t>times</a:t>
            </a:r>
            <a:r>
              <a:rPr lang="de-DE" sz="2000" dirty="0"/>
              <a:t> per </a:t>
            </a:r>
            <a:r>
              <a:rPr lang="de-DE" sz="2000" dirty="0" err="1"/>
              <a:t>year</a:t>
            </a:r>
            <a:endParaRPr lang="de-DE" sz="2000" dirty="0"/>
          </a:p>
          <a:p>
            <a:pPr marL="514350" indent="-514350">
              <a:buAutoNum type="arabicPeriod"/>
            </a:pPr>
            <a:r>
              <a:rPr lang="de-DE" sz="2000" dirty="0" err="1"/>
              <a:t>Usage</a:t>
            </a:r>
            <a:r>
              <a:rPr lang="de-DE" sz="2000" dirty="0"/>
              <a:t> </a:t>
            </a:r>
            <a:r>
              <a:rPr lang="de-DE" sz="2000" dirty="0" err="1"/>
              <a:t>of</a:t>
            </a:r>
            <a:r>
              <a:rPr lang="de-DE" sz="2000" dirty="0"/>
              <a:t> Firewalls (</a:t>
            </a:r>
            <a:r>
              <a:rPr lang="de-DE" sz="2000" dirty="0" err="1"/>
              <a:t>Inbuild</a:t>
            </a:r>
            <a:r>
              <a:rPr lang="de-DE" sz="2000" dirty="0"/>
              <a:t> in SoHo Router </a:t>
            </a:r>
            <a:r>
              <a:rPr lang="de-DE" sz="2000" dirty="0" err="1"/>
              <a:t>or</a:t>
            </a:r>
            <a:r>
              <a:rPr lang="de-DE" sz="2000" dirty="0"/>
              <a:t> external/additional)</a:t>
            </a:r>
          </a:p>
          <a:p>
            <a:pPr marL="0" indent="0">
              <a:buNone/>
            </a:pPr>
            <a:endParaRPr lang="de-DE" sz="2000" dirty="0"/>
          </a:p>
          <a:p>
            <a:pPr marL="514350" indent="-514350">
              <a:buAutoNum type="arabicPeriod"/>
            </a:pPr>
            <a:endParaRPr lang="de-DE" dirty="0"/>
          </a:p>
        </p:txBody>
      </p:sp>
    </p:spTree>
    <p:extLst>
      <p:ext uri="{BB962C8B-B14F-4D97-AF65-F5344CB8AC3E}">
        <p14:creationId xmlns:p14="http://schemas.microsoft.com/office/powerpoint/2010/main" val="221016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3E111-17FB-410D-A0CB-9EF30C7297A9}"/>
              </a:ext>
            </a:extLst>
          </p:cNvPr>
          <p:cNvSpPr>
            <a:spLocks noGrp="1"/>
          </p:cNvSpPr>
          <p:nvPr>
            <p:ph type="title"/>
          </p:nvPr>
        </p:nvSpPr>
        <p:spPr/>
        <p:txBody>
          <a:bodyPr/>
          <a:lstStyle/>
          <a:p>
            <a:r>
              <a:rPr lang="de-DE"/>
              <a:t>FINISH</a:t>
            </a:r>
            <a:endParaRPr lang="de-DE" dirty="0"/>
          </a:p>
        </p:txBody>
      </p:sp>
      <p:sp>
        <p:nvSpPr>
          <p:cNvPr id="3" name="Inhaltsplatzhalter 2">
            <a:extLst>
              <a:ext uri="{FF2B5EF4-FFF2-40B4-BE49-F238E27FC236}">
                <a16:creationId xmlns:a16="http://schemas.microsoft.com/office/drawing/2014/main" id="{D71B03E3-9897-4EF8-935C-BFCBAB279C4A}"/>
              </a:ext>
            </a:extLst>
          </p:cNvPr>
          <p:cNvSpPr>
            <a:spLocks noGrp="1"/>
          </p:cNvSpPr>
          <p:nvPr>
            <p:ph sz="half" idx="1"/>
          </p:nvPr>
        </p:nvSpPr>
        <p:spPr/>
        <p:txBody>
          <a:bodyPr/>
          <a:lstStyle/>
          <a:p>
            <a:pPr marL="0" indent="0">
              <a:buNone/>
            </a:pPr>
            <a:r>
              <a:rPr lang="de-DE" b="1" dirty="0"/>
              <a:t>THANK YOU VERY MUCH FOR YOUR ATTENTION</a:t>
            </a:r>
          </a:p>
          <a:p>
            <a:pPr marL="0" indent="0">
              <a:buNone/>
            </a:pPr>
            <a:endParaRPr lang="de-DE" b="1" dirty="0"/>
          </a:p>
          <a:p>
            <a:pPr marL="0" indent="0">
              <a:buNone/>
            </a:pPr>
            <a:r>
              <a:rPr lang="de-DE" b="1" dirty="0"/>
              <a:t>YOURS</a:t>
            </a:r>
          </a:p>
          <a:p>
            <a:pPr marL="0" indent="0">
              <a:buNone/>
            </a:pPr>
            <a:r>
              <a:rPr lang="de-DE" b="1" dirty="0"/>
              <a:t>			INGO ROSENBAUM</a:t>
            </a:r>
          </a:p>
          <a:p>
            <a:pPr marL="0" indent="0">
              <a:buNone/>
            </a:pPr>
            <a:endParaRPr lang="de-DE" b="1" dirty="0"/>
          </a:p>
          <a:p>
            <a:pPr marL="0" indent="0">
              <a:buNone/>
            </a:pPr>
            <a:endParaRPr lang="de-DE" b="1" dirty="0"/>
          </a:p>
          <a:p>
            <a:pPr marL="0" indent="0">
              <a:buNone/>
            </a:pPr>
            <a:r>
              <a:rPr lang="de-DE" b="1" dirty="0"/>
              <a:t>STAY HAPPY AND HEALTHY</a:t>
            </a:r>
          </a:p>
        </p:txBody>
      </p:sp>
    </p:spTree>
    <p:extLst>
      <p:ext uri="{BB962C8B-B14F-4D97-AF65-F5344CB8AC3E}">
        <p14:creationId xmlns:p14="http://schemas.microsoft.com/office/powerpoint/2010/main" val="3594273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E6BD4-9E7A-46B4-8F1B-5F5462036D52}"/>
              </a:ext>
            </a:extLst>
          </p:cNvPr>
          <p:cNvSpPr>
            <a:spLocks noGrp="1"/>
          </p:cNvSpPr>
          <p:nvPr>
            <p:ph type="title"/>
          </p:nvPr>
        </p:nvSpPr>
        <p:spPr/>
        <p:txBody>
          <a:bodyPr/>
          <a:lstStyle/>
          <a:p>
            <a:r>
              <a:rPr lang="de-DE" dirty="0"/>
              <a:t>Sources</a:t>
            </a:r>
          </a:p>
        </p:txBody>
      </p:sp>
      <p:sp>
        <p:nvSpPr>
          <p:cNvPr id="3" name="Inhaltsplatzhalter 2">
            <a:extLst>
              <a:ext uri="{FF2B5EF4-FFF2-40B4-BE49-F238E27FC236}">
                <a16:creationId xmlns:a16="http://schemas.microsoft.com/office/drawing/2014/main" id="{FB9D1544-0202-4C63-AA5A-F27C049767DC}"/>
              </a:ext>
            </a:extLst>
          </p:cNvPr>
          <p:cNvSpPr>
            <a:spLocks noGrp="1"/>
          </p:cNvSpPr>
          <p:nvPr>
            <p:ph sz="half" idx="1"/>
          </p:nvPr>
        </p:nvSpPr>
        <p:spPr/>
        <p:txBody>
          <a:bodyPr/>
          <a:lstStyle/>
          <a:p>
            <a:r>
              <a:rPr lang="de-DE" sz="1800" b="1" dirty="0"/>
              <a:t>Books:</a:t>
            </a:r>
            <a:br>
              <a:rPr lang="de-DE" sz="1800" dirty="0"/>
            </a:br>
            <a:r>
              <a:rPr lang="de-DE" sz="1800" dirty="0"/>
              <a:t>WLAN Hacking: Tim Philip /Rico Walde – German</a:t>
            </a:r>
            <a:br>
              <a:rPr lang="de-DE" sz="1800" dirty="0"/>
            </a:br>
            <a:r>
              <a:rPr lang="de-DE" sz="1800" dirty="0"/>
              <a:t>Network Hacking: Dr. Peter Kraft/Andreas </a:t>
            </a:r>
            <a:r>
              <a:rPr lang="de-DE" sz="1800" dirty="0" err="1"/>
              <a:t>Weyert</a:t>
            </a:r>
            <a:r>
              <a:rPr lang="de-DE" sz="1800" dirty="0"/>
              <a:t> – German</a:t>
            </a:r>
            <a:br>
              <a:rPr lang="de-DE" sz="1800" dirty="0"/>
            </a:br>
            <a:r>
              <a:rPr lang="de-DE" sz="1800" dirty="0"/>
              <a:t>802.11 </a:t>
            </a:r>
            <a:r>
              <a:rPr lang="de-DE" sz="1800" dirty="0" err="1"/>
              <a:t>Wirless</a:t>
            </a:r>
            <a:r>
              <a:rPr lang="de-DE" sz="1800" dirty="0"/>
              <a:t> Networks: Matthew </a:t>
            </a:r>
            <a:r>
              <a:rPr lang="de-DE" sz="1800" dirty="0" err="1"/>
              <a:t>S.Gast</a:t>
            </a:r>
            <a:r>
              <a:rPr lang="de-DE" sz="1800" dirty="0"/>
              <a:t> – English</a:t>
            </a:r>
            <a:br>
              <a:rPr lang="de-DE" sz="1800" dirty="0"/>
            </a:br>
            <a:r>
              <a:rPr lang="de-DE" sz="1800" dirty="0"/>
              <a:t>The Hacker </a:t>
            </a:r>
            <a:r>
              <a:rPr lang="de-DE" sz="1800" dirty="0" err="1"/>
              <a:t>Playbook</a:t>
            </a:r>
            <a:r>
              <a:rPr lang="de-DE" sz="1800" dirty="0"/>
              <a:t> 2: Peter Kim – English</a:t>
            </a:r>
            <a:br>
              <a:rPr lang="de-DE" sz="1800" dirty="0"/>
            </a:br>
            <a:r>
              <a:rPr lang="de-DE" sz="1800" dirty="0"/>
              <a:t>Wireshark 101: Laura </a:t>
            </a:r>
            <a:r>
              <a:rPr lang="de-DE" sz="1800" dirty="0" err="1"/>
              <a:t>Chappell</a:t>
            </a:r>
            <a:br>
              <a:rPr lang="de-DE" sz="1800" dirty="0"/>
            </a:br>
            <a:r>
              <a:rPr lang="de-DE" sz="1800" dirty="0"/>
              <a:t>All In </a:t>
            </a:r>
            <a:r>
              <a:rPr lang="de-DE" sz="1800" dirty="0" err="1"/>
              <a:t>One</a:t>
            </a:r>
            <a:r>
              <a:rPr lang="de-DE" sz="1800" dirty="0"/>
              <a:t> CISSP: </a:t>
            </a:r>
            <a:r>
              <a:rPr lang="de-DE" sz="1800" dirty="0" err="1"/>
              <a:t>Shon</a:t>
            </a:r>
            <a:r>
              <a:rPr lang="de-DE" sz="1800" dirty="0"/>
              <a:t> Harris</a:t>
            </a:r>
            <a:br>
              <a:rPr lang="de-DE" sz="1800" dirty="0"/>
            </a:br>
            <a:endParaRPr lang="de-DE" sz="1800" dirty="0"/>
          </a:p>
          <a:p>
            <a:r>
              <a:rPr lang="de-DE" sz="1800" b="1" dirty="0"/>
              <a:t>Links</a:t>
            </a:r>
            <a:br>
              <a:rPr lang="de-DE" sz="1800" dirty="0"/>
            </a:br>
            <a:r>
              <a:rPr lang="de-DE" sz="1800" dirty="0">
                <a:hlinkClick r:id="rId2"/>
              </a:rPr>
              <a:t>https://en.wikipedia.org/wiki/Wireless_security</a:t>
            </a:r>
            <a:br>
              <a:rPr lang="de-DE" sz="1800" dirty="0"/>
            </a:br>
            <a:r>
              <a:rPr lang="de-DE" sz="1800" dirty="0">
                <a:hlinkClick r:id="rId3"/>
              </a:rPr>
              <a:t>https://de.wikipedia.org/wiki/IEEE_802.11</a:t>
            </a:r>
            <a:br>
              <a:rPr lang="de-DE" sz="1800" dirty="0"/>
            </a:br>
            <a:r>
              <a:rPr lang="de-DE" sz="1800" dirty="0">
                <a:hlinkClick r:id="rId4"/>
              </a:rPr>
              <a:t>https://en.wikipedia.org/wiki/Orthogonal_frequency-division_multiplexing</a:t>
            </a:r>
            <a:br>
              <a:rPr lang="de-DE" sz="1800" dirty="0"/>
            </a:br>
            <a:r>
              <a:rPr lang="de-DE" sz="1800" dirty="0">
                <a:hlinkClick r:id="rId5"/>
              </a:rPr>
              <a:t>https://en.wikipedia.org/wiki/Extensible_Authentication_Protocol&lt;</a:t>
            </a:r>
            <a:endParaRPr lang="de-DE" sz="1800" dirty="0"/>
          </a:p>
          <a:p>
            <a:pPr marL="0" indent="0">
              <a:buNone/>
            </a:pPr>
            <a:br>
              <a:rPr lang="de-DE" sz="1800" dirty="0"/>
            </a:br>
            <a:br>
              <a:rPr lang="de-DE" sz="1800" dirty="0"/>
            </a:br>
            <a:br>
              <a:rPr lang="de-DE" sz="1800" dirty="0"/>
            </a:br>
            <a:br>
              <a:rPr lang="de-DE" sz="1800" dirty="0"/>
            </a:br>
            <a:endParaRPr lang="de-DE" sz="1800" dirty="0"/>
          </a:p>
          <a:p>
            <a:endParaRPr lang="de-DE" sz="1800" dirty="0"/>
          </a:p>
          <a:p>
            <a:endParaRPr lang="de-DE" sz="1800" dirty="0"/>
          </a:p>
          <a:p>
            <a:pPr marL="0" indent="0">
              <a:buNone/>
            </a:pPr>
            <a:endParaRPr lang="de-DE" sz="1800" dirty="0"/>
          </a:p>
        </p:txBody>
      </p:sp>
    </p:spTree>
    <p:extLst>
      <p:ext uri="{BB962C8B-B14F-4D97-AF65-F5344CB8AC3E}">
        <p14:creationId xmlns:p14="http://schemas.microsoft.com/office/powerpoint/2010/main" val="3928768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1FE7A-DDEF-448D-A134-77D7E4490303}"/>
              </a:ext>
            </a:extLst>
          </p:cNvPr>
          <p:cNvSpPr>
            <a:spLocks noGrp="1"/>
          </p:cNvSpPr>
          <p:nvPr>
            <p:ph type="title"/>
          </p:nvPr>
        </p:nvSpPr>
        <p:spPr/>
        <p:txBody>
          <a:bodyPr/>
          <a:lstStyle/>
          <a:p>
            <a:r>
              <a:rPr lang="de-DE" dirty="0"/>
              <a:t>Sources</a:t>
            </a:r>
          </a:p>
        </p:txBody>
      </p:sp>
      <p:sp>
        <p:nvSpPr>
          <p:cNvPr id="3" name="Inhaltsplatzhalter 2">
            <a:extLst>
              <a:ext uri="{FF2B5EF4-FFF2-40B4-BE49-F238E27FC236}">
                <a16:creationId xmlns:a16="http://schemas.microsoft.com/office/drawing/2014/main" id="{B8A8448C-A409-4E2B-8D57-78E964B1F8F6}"/>
              </a:ext>
            </a:extLst>
          </p:cNvPr>
          <p:cNvSpPr>
            <a:spLocks noGrp="1"/>
          </p:cNvSpPr>
          <p:nvPr>
            <p:ph sz="half" idx="1"/>
          </p:nvPr>
        </p:nvSpPr>
        <p:spPr/>
        <p:txBody>
          <a:bodyPr/>
          <a:lstStyle/>
          <a:p>
            <a:r>
              <a:rPr lang="de-DE" b="1" dirty="0"/>
              <a:t>Video / Online Tutorials</a:t>
            </a:r>
            <a:br>
              <a:rPr lang="de-DE" dirty="0"/>
            </a:br>
            <a:r>
              <a:rPr lang="de-DE" sz="2000" dirty="0">
                <a:hlinkClick r:id="rId2"/>
              </a:rPr>
              <a:t>https://www.youtube.com/watch?v=qsmYD_6AeIU</a:t>
            </a:r>
            <a:r>
              <a:rPr lang="de-DE" sz="2000" dirty="0"/>
              <a:t> </a:t>
            </a:r>
            <a:br>
              <a:rPr lang="de-DE" sz="2000" dirty="0"/>
            </a:br>
            <a:r>
              <a:rPr lang="de-DE" sz="2000" dirty="0">
                <a:hlinkClick r:id="rId3"/>
              </a:rPr>
              <a:t>https://www.slideshare.net/AirTightWIPS/80211w-is-ratified-so-what-does-it-mean-for-your-wlan</a:t>
            </a:r>
            <a:br>
              <a:rPr lang="de-DE" sz="2000" dirty="0"/>
            </a:br>
            <a:r>
              <a:rPr lang="de-DE" sz="2000" dirty="0">
                <a:hlinkClick r:id="rId4"/>
              </a:rPr>
              <a:t>https://www.slideshare.net/wildpackets/80211-2012-update</a:t>
            </a:r>
            <a:br>
              <a:rPr lang="de-DE" sz="2000" dirty="0"/>
            </a:br>
            <a:r>
              <a:rPr lang="de-DE" sz="2000" dirty="0">
                <a:hlinkClick r:id="rId5"/>
              </a:rPr>
              <a:t>https://www.slideshare.net/oded1233/80211p?next_slideshow=1</a:t>
            </a:r>
            <a:br>
              <a:rPr lang="de-DE" sz="2000" dirty="0"/>
            </a:br>
            <a:r>
              <a:rPr lang="de-DE" sz="2000" dirty="0">
                <a:hlinkClick r:id="rId6"/>
              </a:rPr>
              <a:t>https://www.youtube.com/watch?v=PHoLD91qE5A</a:t>
            </a:r>
            <a:br>
              <a:rPr lang="de-DE" dirty="0"/>
            </a:br>
            <a:endParaRPr lang="de-DE" dirty="0"/>
          </a:p>
          <a:p>
            <a:pPr marL="0" indent="0">
              <a:buNone/>
            </a:pPr>
            <a:endParaRPr lang="de-DE" dirty="0"/>
          </a:p>
        </p:txBody>
      </p:sp>
    </p:spTree>
    <p:extLst>
      <p:ext uri="{BB962C8B-B14F-4D97-AF65-F5344CB8AC3E}">
        <p14:creationId xmlns:p14="http://schemas.microsoft.com/office/powerpoint/2010/main" val="179264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B45EE-1419-4417-89B9-3141D65D21A7}"/>
              </a:ext>
            </a:extLst>
          </p:cNvPr>
          <p:cNvSpPr>
            <a:spLocks noGrp="1"/>
          </p:cNvSpPr>
          <p:nvPr>
            <p:ph type="title"/>
          </p:nvPr>
        </p:nvSpPr>
        <p:spPr/>
        <p:txBody>
          <a:bodyPr>
            <a:normAutofit fontScale="90000"/>
          </a:bodyPr>
          <a:lstStyle/>
          <a:p>
            <a:r>
              <a:rPr lang="de-DE" dirty="0"/>
              <a:t>WLAN – RF Modulation and </a:t>
            </a:r>
            <a:r>
              <a:rPr lang="de-DE" dirty="0" err="1"/>
              <a:t>Bandwith</a:t>
            </a:r>
            <a:endParaRPr lang="de-DE" dirty="0"/>
          </a:p>
        </p:txBody>
      </p:sp>
      <p:sp>
        <p:nvSpPr>
          <p:cNvPr id="3" name="Inhaltsplatzhalter 2">
            <a:extLst>
              <a:ext uri="{FF2B5EF4-FFF2-40B4-BE49-F238E27FC236}">
                <a16:creationId xmlns:a16="http://schemas.microsoft.com/office/drawing/2014/main" id="{512003F6-2242-4334-8575-45BF1D9CF7EE}"/>
              </a:ext>
            </a:extLst>
          </p:cNvPr>
          <p:cNvSpPr>
            <a:spLocks noGrp="1"/>
          </p:cNvSpPr>
          <p:nvPr>
            <p:ph sz="half" idx="1"/>
          </p:nvPr>
        </p:nvSpPr>
        <p:spPr>
          <a:xfrm>
            <a:off x="350520" y="1298448"/>
            <a:ext cx="8793480" cy="5370366"/>
          </a:xfrm>
        </p:spPr>
        <p:txBody>
          <a:bodyPr/>
          <a:lstStyle/>
          <a:p>
            <a:r>
              <a:rPr lang="de-DE" dirty="0"/>
              <a:t>WI-FI </a:t>
            </a:r>
            <a:r>
              <a:rPr lang="de-DE" dirty="0" err="1"/>
              <a:t>is</a:t>
            </a:r>
            <a:r>
              <a:rPr lang="de-DE" dirty="0"/>
              <a:t> </a:t>
            </a:r>
            <a:r>
              <a:rPr lang="de-DE" dirty="0" err="1"/>
              <a:t>operating</a:t>
            </a:r>
            <a:r>
              <a:rPr lang="de-DE" dirty="0"/>
              <a:t> in </a:t>
            </a:r>
            <a:r>
              <a:rPr lang="de-DE" dirty="0" err="1"/>
              <a:t>the</a:t>
            </a:r>
            <a:r>
              <a:rPr lang="de-DE" dirty="0"/>
              <a:t> ISM Band (Industrial, Scientific, Medical)</a:t>
            </a:r>
          </a:p>
          <a:p>
            <a:r>
              <a:rPr lang="de-DE" dirty="0"/>
              <a:t>Ranges </a:t>
            </a:r>
            <a:r>
              <a:rPr lang="de-DE" dirty="0" err="1"/>
              <a:t>from</a:t>
            </a:r>
            <a:r>
              <a:rPr lang="de-DE" dirty="0"/>
              <a:t> 2.4 GHz </a:t>
            </a:r>
            <a:r>
              <a:rPr lang="de-DE" dirty="0" err="1"/>
              <a:t>up</a:t>
            </a:r>
            <a:r>
              <a:rPr lang="de-DE" dirty="0"/>
              <a:t> </a:t>
            </a:r>
            <a:r>
              <a:rPr lang="de-DE" dirty="0" err="1"/>
              <a:t>to</a:t>
            </a:r>
            <a:r>
              <a:rPr lang="de-DE" dirty="0"/>
              <a:t> 5.8 GHz</a:t>
            </a:r>
          </a:p>
          <a:p>
            <a:r>
              <a:rPr lang="de-DE" sz="2800" dirty="0" err="1"/>
              <a:t>Fundamentals</a:t>
            </a:r>
            <a:r>
              <a:rPr lang="de-DE" sz="2800" dirty="0"/>
              <a:t>: Amplitude-/</a:t>
            </a:r>
            <a:r>
              <a:rPr lang="de-DE" sz="2800" dirty="0" err="1"/>
              <a:t>Frequency</a:t>
            </a:r>
            <a:r>
              <a:rPr lang="de-DE" sz="2800" dirty="0"/>
              <a:t>-/Phase-Shift-</a:t>
            </a:r>
            <a:br>
              <a:rPr lang="de-DE" sz="2800" dirty="0"/>
            </a:br>
            <a:r>
              <a:rPr lang="de-DE" sz="2800" dirty="0"/>
              <a:t>                          </a:t>
            </a:r>
            <a:r>
              <a:rPr lang="de-DE" sz="2800" dirty="0" err="1"/>
              <a:t>Keying</a:t>
            </a:r>
            <a:endParaRPr lang="de-DE" sz="3200" dirty="0"/>
          </a:p>
          <a:p>
            <a:pPr marL="231775" indent="-285750"/>
            <a:r>
              <a:rPr lang="de-DE" dirty="0" err="1"/>
              <a:t>Frequency</a:t>
            </a:r>
            <a:r>
              <a:rPr lang="de-DE" dirty="0"/>
              <a:t> </a:t>
            </a:r>
            <a:r>
              <a:rPr lang="de-DE" dirty="0" err="1"/>
              <a:t>Hoppying</a:t>
            </a:r>
            <a:r>
              <a:rPr lang="de-DE" dirty="0"/>
              <a:t> Spread </a:t>
            </a:r>
            <a:r>
              <a:rPr lang="de-DE" dirty="0" err="1"/>
              <a:t>Spectrum</a:t>
            </a:r>
            <a:r>
              <a:rPr lang="de-DE" dirty="0"/>
              <a:t> 			FHSS</a:t>
            </a:r>
          </a:p>
          <a:p>
            <a:pPr marL="231775" indent="-285750"/>
            <a:r>
              <a:rPr lang="de-DE" dirty="0" err="1"/>
              <a:t>Direct</a:t>
            </a:r>
            <a:r>
              <a:rPr lang="de-DE" dirty="0"/>
              <a:t> </a:t>
            </a:r>
            <a:r>
              <a:rPr lang="de-DE" dirty="0" err="1"/>
              <a:t>Sequence</a:t>
            </a:r>
            <a:r>
              <a:rPr lang="de-DE" dirty="0"/>
              <a:t> Spread </a:t>
            </a:r>
            <a:r>
              <a:rPr lang="de-DE" dirty="0" err="1"/>
              <a:t>Spectrum</a:t>
            </a:r>
            <a:r>
              <a:rPr lang="de-DE" dirty="0"/>
              <a:t>				     DSSS</a:t>
            </a:r>
          </a:p>
          <a:p>
            <a:pPr marL="231775" indent="-285750"/>
            <a:r>
              <a:rPr lang="de-DE" dirty="0"/>
              <a:t>Orthogonal </a:t>
            </a:r>
            <a:r>
              <a:rPr lang="de-DE" dirty="0" err="1"/>
              <a:t>Frequency</a:t>
            </a:r>
            <a:r>
              <a:rPr lang="de-DE" dirty="0"/>
              <a:t>-Division Multiplexing   	OFDM</a:t>
            </a:r>
          </a:p>
          <a:p>
            <a:pPr marL="403225" indent="-457200"/>
            <a:endParaRPr lang="de-DE" dirty="0"/>
          </a:p>
          <a:p>
            <a:pPr marL="0" indent="-53975">
              <a:buNone/>
            </a:pPr>
            <a:endParaRPr lang="de-DE" sz="3200" dirty="0"/>
          </a:p>
        </p:txBody>
      </p:sp>
    </p:spTree>
    <p:extLst>
      <p:ext uri="{BB962C8B-B14F-4D97-AF65-F5344CB8AC3E}">
        <p14:creationId xmlns:p14="http://schemas.microsoft.com/office/powerpoint/2010/main" val="30466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07FE-0A58-4D71-B41F-560469950182}"/>
              </a:ext>
            </a:extLst>
          </p:cNvPr>
          <p:cNvSpPr>
            <a:spLocks noGrp="1"/>
          </p:cNvSpPr>
          <p:nvPr>
            <p:ph type="title"/>
          </p:nvPr>
        </p:nvSpPr>
        <p:spPr/>
        <p:txBody>
          <a:bodyPr/>
          <a:lstStyle/>
          <a:p>
            <a:r>
              <a:rPr lang="de-DE" dirty="0"/>
              <a:t>OFDM – </a:t>
            </a:r>
            <a:r>
              <a:rPr lang="de-DE" dirty="0" err="1"/>
              <a:t>Current</a:t>
            </a:r>
            <a:r>
              <a:rPr lang="de-DE" dirty="0"/>
              <a:t> </a:t>
            </a:r>
            <a:r>
              <a:rPr lang="de-DE" dirty="0" err="1"/>
              <a:t>standard</a:t>
            </a:r>
            <a:endParaRPr lang="de-DE" dirty="0"/>
          </a:p>
        </p:txBody>
      </p:sp>
      <p:sp>
        <p:nvSpPr>
          <p:cNvPr id="3" name="Inhaltsplatzhalter 2">
            <a:extLst>
              <a:ext uri="{FF2B5EF4-FFF2-40B4-BE49-F238E27FC236}">
                <a16:creationId xmlns:a16="http://schemas.microsoft.com/office/drawing/2014/main" id="{0914A49E-CFA4-423C-BDE0-937B10F121F8}"/>
              </a:ext>
            </a:extLst>
          </p:cNvPr>
          <p:cNvSpPr>
            <a:spLocks noGrp="1"/>
          </p:cNvSpPr>
          <p:nvPr>
            <p:ph sz="half" idx="1"/>
          </p:nvPr>
        </p:nvSpPr>
        <p:spPr>
          <a:xfrm>
            <a:off x="457200" y="1600201"/>
            <a:ext cx="8229600" cy="5068228"/>
          </a:xfrm>
        </p:spPr>
        <p:txBody>
          <a:bodyPr/>
          <a:lstStyle/>
          <a:p>
            <a:r>
              <a:rPr lang="de-DE" sz="2000" dirty="0"/>
              <a:t>OFDM </a:t>
            </a:r>
            <a:r>
              <a:rPr lang="de-DE" sz="2000" dirty="0" err="1"/>
              <a:t>is</a:t>
            </a:r>
            <a:r>
              <a:rPr lang="de-DE" sz="2000" dirty="0"/>
              <a:t> NOT a </a:t>
            </a:r>
            <a:r>
              <a:rPr lang="de-DE" sz="2000" dirty="0" err="1"/>
              <a:t>spread</a:t>
            </a:r>
            <a:r>
              <a:rPr lang="de-DE" sz="2000" dirty="0"/>
              <a:t> </a:t>
            </a:r>
            <a:r>
              <a:rPr lang="de-DE" sz="2000" dirty="0" err="1"/>
              <a:t>spectrum</a:t>
            </a:r>
            <a:r>
              <a:rPr lang="de-DE" sz="2000" dirty="0"/>
              <a:t> </a:t>
            </a:r>
            <a:r>
              <a:rPr lang="de-DE" sz="2000" dirty="0" err="1"/>
              <a:t>technology</a:t>
            </a:r>
            <a:endParaRPr lang="de-DE" sz="2000" dirty="0"/>
          </a:p>
          <a:p>
            <a:r>
              <a:rPr lang="de-DE" sz="2000" dirty="0" err="1"/>
              <a:t>Multicarrier</a:t>
            </a:r>
            <a:r>
              <a:rPr lang="de-DE" sz="2000" dirty="0"/>
              <a:t> </a:t>
            </a:r>
            <a:r>
              <a:rPr lang="de-DE" sz="2000" dirty="0" err="1"/>
              <a:t>Frequency</a:t>
            </a:r>
            <a:r>
              <a:rPr lang="de-DE" sz="2000" dirty="0"/>
              <a:t> Domain Multiplexing Modulation Technology </a:t>
            </a:r>
          </a:p>
          <a:p>
            <a:r>
              <a:rPr lang="de-DE" sz="2000" dirty="0"/>
              <a:t>Orthogonal… </a:t>
            </a:r>
            <a:r>
              <a:rPr lang="de-DE" sz="2000" dirty="0" err="1"/>
              <a:t>what</a:t>
            </a:r>
            <a:r>
              <a:rPr lang="de-DE" sz="2000" dirty="0"/>
              <a:t> </a:t>
            </a:r>
            <a:r>
              <a:rPr lang="de-DE" sz="2000" dirty="0" err="1"/>
              <a:t>the</a:t>
            </a:r>
            <a:r>
              <a:rPr lang="de-DE" sz="2000" dirty="0"/>
              <a:t> heck </a:t>
            </a:r>
            <a:r>
              <a:rPr lang="de-DE" sz="2000" dirty="0" err="1"/>
              <a:t>does</a:t>
            </a:r>
            <a:r>
              <a:rPr lang="de-DE" sz="2000" dirty="0"/>
              <a:t> </a:t>
            </a:r>
            <a:r>
              <a:rPr lang="de-DE" sz="2000" dirty="0" err="1"/>
              <a:t>this</a:t>
            </a:r>
            <a:r>
              <a:rPr lang="de-DE" sz="2000" dirty="0"/>
              <a:t> </a:t>
            </a:r>
            <a:r>
              <a:rPr lang="de-DE" sz="2000" dirty="0" err="1"/>
              <a:t>mean</a:t>
            </a:r>
            <a:r>
              <a:rPr lang="de-DE" sz="2000" dirty="0"/>
              <a:t>?</a:t>
            </a:r>
          </a:p>
          <a:p>
            <a:pPr lvl="1"/>
            <a:r>
              <a:rPr lang="de-DE" sz="2000" dirty="0"/>
              <a:t>In </a:t>
            </a:r>
            <a:r>
              <a:rPr lang="de-DE" sz="2000" dirty="0" err="1"/>
              <a:t>Mathematics</a:t>
            </a:r>
            <a:r>
              <a:rPr lang="de-DE" sz="2000" dirty="0"/>
              <a:t> </a:t>
            </a:r>
            <a:r>
              <a:rPr lang="de-DE" sz="2000" dirty="0" err="1"/>
              <a:t>it</a:t>
            </a:r>
            <a:r>
              <a:rPr lang="de-DE" sz="2000" dirty="0"/>
              <a:t> </a:t>
            </a:r>
            <a:r>
              <a:rPr lang="de-DE" sz="2000" dirty="0" err="1"/>
              <a:t>has</a:t>
            </a:r>
            <a:r>
              <a:rPr lang="de-DE" sz="2000" dirty="0"/>
              <a:t> </a:t>
            </a:r>
            <a:r>
              <a:rPr lang="de-DE" sz="2000" dirty="0" err="1"/>
              <a:t>got</a:t>
            </a:r>
            <a:r>
              <a:rPr lang="de-DE" sz="2000" dirty="0"/>
              <a:t> multiple </a:t>
            </a:r>
            <a:r>
              <a:rPr lang="de-DE" sz="2000" dirty="0" err="1"/>
              <a:t>meanings</a:t>
            </a:r>
            <a:r>
              <a:rPr lang="de-DE" sz="2000" dirty="0"/>
              <a:t>:</a:t>
            </a:r>
          </a:p>
          <a:p>
            <a:pPr lvl="2">
              <a:buFontTx/>
              <a:buChar char="-"/>
            </a:pPr>
            <a:r>
              <a:rPr lang="de-DE" dirty="0" err="1"/>
              <a:t>Two</a:t>
            </a:r>
            <a:r>
              <a:rPr lang="de-DE" dirty="0"/>
              <a:t> </a:t>
            </a:r>
            <a:r>
              <a:rPr lang="de-DE" dirty="0" err="1"/>
              <a:t>segments</a:t>
            </a:r>
            <a:r>
              <a:rPr lang="de-DE" dirty="0"/>
              <a:t> </a:t>
            </a:r>
            <a:r>
              <a:rPr lang="de-DE" dirty="0" err="1"/>
              <a:t>are</a:t>
            </a:r>
            <a:r>
              <a:rPr lang="de-DE" dirty="0"/>
              <a:t> „orthogonal“ </a:t>
            </a:r>
            <a:r>
              <a:rPr lang="de-DE" dirty="0" err="1"/>
              <a:t>to</a:t>
            </a:r>
            <a:r>
              <a:rPr lang="de-DE" dirty="0"/>
              <a:t> </a:t>
            </a:r>
            <a:r>
              <a:rPr lang="de-DE" dirty="0" err="1"/>
              <a:t>each</a:t>
            </a:r>
            <a:r>
              <a:rPr lang="de-DE" dirty="0"/>
              <a:t> </a:t>
            </a:r>
            <a:r>
              <a:rPr lang="de-DE" dirty="0" err="1"/>
              <a:t>other</a:t>
            </a:r>
            <a:r>
              <a:rPr lang="de-DE" dirty="0"/>
              <a:t> </a:t>
            </a:r>
            <a:r>
              <a:rPr lang="de-DE" dirty="0" err="1"/>
              <a:t>if</a:t>
            </a:r>
            <a:r>
              <a:rPr lang="de-DE" dirty="0"/>
              <a:t> </a:t>
            </a:r>
            <a:br>
              <a:rPr lang="de-DE" dirty="0"/>
            </a:br>
            <a:r>
              <a:rPr lang="de-DE" dirty="0"/>
              <a:t>  </a:t>
            </a:r>
            <a:r>
              <a:rPr lang="de-DE" dirty="0" err="1"/>
              <a:t>they</a:t>
            </a:r>
            <a:r>
              <a:rPr lang="de-DE" dirty="0"/>
              <a:t> form a </a:t>
            </a:r>
            <a:r>
              <a:rPr lang="de-DE" dirty="0" err="1"/>
              <a:t>right</a:t>
            </a:r>
            <a:r>
              <a:rPr lang="de-DE" dirty="0"/>
              <a:t> angle</a:t>
            </a:r>
          </a:p>
          <a:p>
            <a:pPr lvl="2">
              <a:buFontTx/>
              <a:buChar char="-"/>
            </a:pPr>
            <a:r>
              <a:rPr lang="de-DE" dirty="0"/>
              <a:t>By </a:t>
            </a:r>
            <a:r>
              <a:rPr lang="de-DE" dirty="0" err="1"/>
              <a:t>extension</a:t>
            </a:r>
            <a:r>
              <a:rPr lang="de-DE" dirty="0"/>
              <a:t>, </a:t>
            </a:r>
            <a:r>
              <a:rPr lang="de-DE" dirty="0" err="1"/>
              <a:t>orthogonality</a:t>
            </a:r>
            <a:r>
              <a:rPr lang="de-DE" dirty="0"/>
              <a:t> </a:t>
            </a:r>
            <a:r>
              <a:rPr lang="de-DE" dirty="0" err="1"/>
              <a:t>is</a:t>
            </a:r>
            <a:r>
              <a:rPr lang="de-DE" dirty="0"/>
              <a:t> </a:t>
            </a:r>
            <a:r>
              <a:rPr lang="de-DE" dirty="0" err="1"/>
              <a:t>used</a:t>
            </a:r>
            <a:r>
              <a:rPr lang="de-DE" dirty="0"/>
              <a:t> </a:t>
            </a:r>
            <a:r>
              <a:rPr lang="de-DE" dirty="0" err="1"/>
              <a:t>to</a:t>
            </a:r>
            <a:r>
              <a:rPr lang="de-DE" dirty="0"/>
              <a:t> </a:t>
            </a:r>
            <a:r>
              <a:rPr lang="de-DE" dirty="0" err="1"/>
              <a:t>refer</a:t>
            </a:r>
            <a:r>
              <a:rPr lang="de-DE" dirty="0"/>
              <a:t> </a:t>
            </a:r>
            <a:r>
              <a:rPr lang="de-DE" dirty="0" err="1"/>
              <a:t>to</a:t>
            </a:r>
            <a:r>
              <a:rPr lang="de-DE" dirty="0"/>
              <a:t> </a:t>
            </a:r>
            <a:r>
              <a:rPr lang="de-DE" dirty="0" err="1"/>
              <a:t>the</a:t>
            </a:r>
            <a:br>
              <a:rPr lang="de-DE" dirty="0"/>
            </a:br>
            <a:r>
              <a:rPr lang="de-DE" dirty="0" err="1"/>
              <a:t>seperation</a:t>
            </a:r>
            <a:r>
              <a:rPr lang="de-DE" dirty="0"/>
              <a:t> </a:t>
            </a:r>
            <a:r>
              <a:rPr lang="de-DE" dirty="0" err="1"/>
              <a:t>of</a:t>
            </a:r>
            <a:r>
              <a:rPr lang="de-DE" dirty="0"/>
              <a:t> </a:t>
            </a:r>
            <a:r>
              <a:rPr lang="de-DE" dirty="0" err="1"/>
              <a:t>specific</a:t>
            </a:r>
            <a:r>
              <a:rPr lang="de-DE" dirty="0"/>
              <a:t> </a:t>
            </a:r>
            <a:r>
              <a:rPr lang="de-DE" dirty="0" err="1"/>
              <a:t>features</a:t>
            </a:r>
            <a:r>
              <a:rPr lang="de-DE" dirty="0"/>
              <a:t> </a:t>
            </a:r>
            <a:r>
              <a:rPr lang="de-DE" dirty="0" err="1"/>
              <a:t>of</a:t>
            </a:r>
            <a:r>
              <a:rPr lang="de-DE" dirty="0"/>
              <a:t> a </a:t>
            </a:r>
            <a:r>
              <a:rPr lang="de-DE" dirty="0" err="1"/>
              <a:t>system</a:t>
            </a:r>
            <a:endParaRPr lang="de-DE" dirty="0"/>
          </a:p>
          <a:p>
            <a:pPr lvl="3">
              <a:buFontTx/>
              <a:buChar char="-"/>
            </a:pPr>
            <a:r>
              <a:rPr lang="de-DE" sz="2000" dirty="0" err="1"/>
              <a:t>Euclidean</a:t>
            </a:r>
            <a:r>
              <a:rPr lang="de-DE" sz="2000" dirty="0"/>
              <a:t> </a:t>
            </a:r>
            <a:r>
              <a:rPr lang="de-DE" sz="2000" dirty="0" err="1"/>
              <a:t>vector</a:t>
            </a:r>
            <a:r>
              <a:rPr lang="de-DE" sz="2000" dirty="0"/>
              <a:t> </a:t>
            </a:r>
            <a:r>
              <a:rPr lang="de-DE" sz="2000" dirty="0" err="1"/>
              <a:t>spaces</a:t>
            </a:r>
            <a:endParaRPr lang="de-DE" sz="2000" dirty="0"/>
          </a:p>
          <a:p>
            <a:pPr lvl="3">
              <a:buFontTx/>
              <a:buChar char="-"/>
            </a:pPr>
            <a:r>
              <a:rPr lang="de-DE" sz="2000" dirty="0"/>
              <a:t>Orthogonal integral </a:t>
            </a:r>
            <a:r>
              <a:rPr lang="de-DE" sz="2000" dirty="0" err="1"/>
              <a:t>functions</a:t>
            </a:r>
            <a:r>
              <a:rPr lang="de-DE" sz="2000" dirty="0"/>
              <a:t> etc.</a:t>
            </a:r>
          </a:p>
          <a:p>
            <a:r>
              <a:rPr lang="en-US" sz="2000" dirty="0"/>
              <a:t>In communications, multiple-access schemes are orthogonal when an ideal receiver can completely reject arbitrarily strong unwanted signals from the desired signal using different basis functions. </a:t>
            </a:r>
            <a:endParaRPr lang="de-DE" sz="2000" dirty="0"/>
          </a:p>
        </p:txBody>
      </p:sp>
      <p:pic>
        <p:nvPicPr>
          <p:cNvPr id="5" name="Grafik 4">
            <a:extLst>
              <a:ext uri="{FF2B5EF4-FFF2-40B4-BE49-F238E27FC236}">
                <a16:creationId xmlns:a16="http://schemas.microsoft.com/office/drawing/2014/main" id="{FE70BA1D-6162-4E97-B668-E4311D4DD318}"/>
              </a:ext>
            </a:extLst>
          </p:cNvPr>
          <p:cNvPicPr>
            <a:picLocks noChangeAspect="1"/>
          </p:cNvPicPr>
          <p:nvPr/>
        </p:nvPicPr>
        <p:blipFill>
          <a:blip r:embed="rId2"/>
          <a:stretch>
            <a:fillRect/>
          </a:stretch>
        </p:blipFill>
        <p:spPr>
          <a:xfrm>
            <a:off x="7069112" y="3166365"/>
            <a:ext cx="1724368" cy="1517148"/>
          </a:xfrm>
          <a:prstGeom prst="rect">
            <a:avLst/>
          </a:prstGeom>
        </p:spPr>
      </p:pic>
    </p:spTree>
    <p:extLst>
      <p:ext uri="{BB962C8B-B14F-4D97-AF65-F5344CB8AC3E}">
        <p14:creationId xmlns:p14="http://schemas.microsoft.com/office/powerpoint/2010/main" val="40258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4F24A-0318-41C5-A694-A8C630EF81B0}"/>
              </a:ext>
            </a:extLst>
          </p:cNvPr>
          <p:cNvSpPr>
            <a:spLocks noGrp="1"/>
          </p:cNvSpPr>
          <p:nvPr>
            <p:ph type="title"/>
          </p:nvPr>
        </p:nvSpPr>
        <p:spPr/>
        <p:txBody>
          <a:bodyPr/>
          <a:lstStyle/>
          <a:p>
            <a:r>
              <a:rPr lang="de-DE" dirty="0"/>
              <a:t>OFDM</a:t>
            </a:r>
          </a:p>
        </p:txBody>
      </p:sp>
      <p:pic>
        <p:nvPicPr>
          <p:cNvPr id="8" name="Grafik 7">
            <a:extLst>
              <a:ext uri="{FF2B5EF4-FFF2-40B4-BE49-F238E27FC236}">
                <a16:creationId xmlns:a16="http://schemas.microsoft.com/office/drawing/2014/main" id="{D8C0E089-F0F5-408C-9B3A-147C1E5E9AB8}"/>
              </a:ext>
            </a:extLst>
          </p:cNvPr>
          <p:cNvPicPr>
            <a:picLocks noChangeAspect="1"/>
          </p:cNvPicPr>
          <p:nvPr/>
        </p:nvPicPr>
        <p:blipFill>
          <a:blip r:embed="rId3"/>
          <a:stretch>
            <a:fillRect/>
          </a:stretch>
        </p:blipFill>
        <p:spPr>
          <a:xfrm>
            <a:off x="1042987" y="1298448"/>
            <a:ext cx="7058025" cy="4834723"/>
          </a:xfrm>
          <a:prstGeom prst="rect">
            <a:avLst/>
          </a:prstGeom>
        </p:spPr>
      </p:pic>
    </p:spTree>
    <p:extLst>
      <p:ext uri="{BB962C8B-B14F-4D97-AF65-F5344CB8AC3E}">
        <p14:creationId xmlns:p14="http://schemas.microsoft.com/office/powerpoint/2010/main" val="381260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4F3F4-4F31-4B67-8368-AA3ABFED4ACD}"/>
              </a:ext>
            </a:extLst>
          </p:cNvPr>
          <p:cNvSpPr>
            <a:spLocks noGrp="1"/>
          </p:cNvSpPr>
          <p:nvPr>
            <p:ph type="title"/>
          </p:nvPr>
        </p:nvSpPr>
        <p:spPr>
          <a:xfrm>
            <a:off x="808771" y="614855"/>
            <a:ext cx="8016240" cy="841248"/>
          </a:xfrm>
        </p:spPr>
        <p:txBody>
          <a:bodyPr>
            <a:normAutofit fontScale="90000"/>
          </a:bodyPr>
          <a:lstStyle/>
          <a:p>
            <a:r>
              <a:rPr lang="de-DE" dirty="0"/>
              <a:t>WI-FI </a:t>
            </a:r>
            <a:r>
              <a:rPr lang="de-DE" dirty="0" err="1"/>
              <a:t>History</a:t>
            </a:r>
            <a:r>
              <a:rPr lang="de-DE" dirty="0"/>
              <a:t>									1/3</a:t>
            </a:r>
            <a:br>
              <a:rPr lang="de-DE" dirty="0"/>
            </a:br>
            <a:endParaRPr lang="de-DE" dirty="0"/>
          </a:p>
        </p:txBody>
      </p:sp>
      <p:sp>
        <p:nvSpPr>
          <p:cNvPr id="3" name="Inhaltsplatzhalter 2">
            <a:extLst>
              <a:ext uri="{FF2B5EF4-FFF2-40B4-BE49-F238E27FC236}">
                <a16:creationId xmlns:a16="http://schemas.microsoft.com/office/drawing/2014/main" id="{E307C86E-CD95-415C-8E91-C6647204BCE9}"/>
              </a:ext>
            </a:extLst>
          </p:cNvPr>
          <p:cNvSpPr>
            <a:spLocks noGrp="1"/>
          </p:cNvSpPr>
          <p:nvPr>
            <p:ph sz="half" idx="1"/>
          </p:nvPr>
        </p:nvSpPr>
        <p:spPr>
          <a:xfrm>
            <a:off x="0" y="1035479"/>
            <a:ext cx="9569669" cy="5385063"/>
          </a:xfrm>
        </p:spPr>
        <p:txBody>
          <a:bodyPr/>
          <a:lstStyle/>
          <a:p>
            <a:r>
              <a:rPr lang="de-DE" dirty="0"/>
              <a:t>IEEE 802.11 – September 1997</a:t>
            </a:r>
          </a:p>
          <a:p>
            <a:pPr lvl="1"/>
            <a:r>
              <a:rPr lang="de-DE" dirty="0" err="1"/>
              <a:t>Specs</a:t>
            </a:r>
            <a:r>
              <a:rPr lang="de-DE" dirty="0"/>
              <a:t> </a:t>
            </a:r>
            <a:r>
              <a:rPr lang="de-DE" dirty="0" err="1"/>
              <a:t>for</a:t>
            </a:r>
            <a:r>
              <a:rPr lang="de-DE" dirty="0"/>
              <a:t> PHY and MAC Layer  (ISO-OSI)</a:t>
            </a:r>
          </a:p>
          <a:p>
            <a:r>
              <a:rPr lang="de-DE" dirty="0"/>
              <a:t>IEEE 802.11a – September 1999</a:t>
            </a:r>
          </a:p>
          <a:p>
            <a:pPr lvl="1"/>
            <a:r>
              <a:rPr lang="de-DE" dirty="0"/>
              <a:t>5GHz, 54MBit/s – OFDM =&gt; </a:t>
            </a:r>
            <a:r>
              <a:rPr lang="de-DE" dirty="0" err="1"/>
              <a:t>Regul</a:t>
            </a:r>
            <a:r>
              <a:rPr lang="de-DE" dirty="0"/>
              <a:t>. </a:t>
            </a:r>
            <a:r>
              <a:rPr lang="de-DE" dirty="0" err="1"/>
              <a:t>Restriction</a:t>
            </a:r>
            <a:r>
              <a:rPr lang="de-DE" dirty="0"/>
              <a:t> in </a:t>
            </a:r>
            <a:r>
              <a:rPr lang="de-DE" dirty="0" err="1"/>
              <a:t>some</a:t>
            </a:r>
            <a:r>
              <a:rPr lang="de-DE" dirty="0"/>
              <a:t> Countries</a:t>
            </a:r>
          </a:p>
          <a:p>
            <a:r>
              <a:rPr lang="de-DE" dirty="0"/>
              <a:t>IEEE 802.11b – </a:t>
            </a:r>
            <a:r>
              <a:rPr lang="de-DE" dirty="0" err="1"/>
              <a:t>December</a:t>
            </a:r>
            <a:r>
              <a:rPr lang="de-DE" dirty="0"/>
              <a:t> 1999</a:t>
            </a:r>
          </a:p>
          <a:p>
            <a:pPr lvl="1"/>
            <a:r>
              <a:rPr lang="de-DE" dirty="0"/>
              <a:t>2,4GHz, 11MBit/s – DSSS =&gt; </a:t>
            </a:r>
            <a:r>
              <a:rPr lang="de-DE" dirty="0" err="1"/>
              <a:t>Widely</a:t>
            </a:r>
            <a:r>
              <a:rPr lang="de-DE" dirty="0"/>
              <a:t> </a:t>
            </a:r>
            <a:r>
              <a:rPr lang="de-DE" dirty="0" err="1"/>
              <a:t>adopted</a:t>
            </a:r>
            <a:r>
              <a:rPr lang="de-DE" dirty="0"/>
              <a:t> e.g. Apple iBook</a:t>
            </a:r>
            <a:br>
              <a:rPr lang="de-DE" dirty="0"/>
            </a:br>
            <a:r>
              <a:rPr lang="de-DE" dirty="0"/>
              <a:t>plus </a:t>
            </a:r>
            <a:r>
              <a:rPr lang="de-DE" dirty="0" err="1"/>
              <a:t>AirPort</a:t>
            </a:r>
            <a:r>
              <a:rPr lang="de-DE" dirty="0"/>
              <a:t> Support</a:t>
            </a:r>
          </a:p>
          <a:p>
            <a:r>
              <a:rPr lang="de-DE" dirty="0"/>
              <a:t>IEEE 802.11g – June 2003</a:t>
            </a:r>
          </a:p>
          <a:p>
            <a:pPr lvl="1"/>
            <a:r>
              <a:rPr lang="de-DE" dirty="0"/>
              <a:t>2,4GHz, 54MBit/s – OFDM -&gt;</a:t>
            </a:r>
          </a:p>
          <a:p>
            <a:pPr lvl="1"/>
            <a:r>
              <a:rPr lang="de-DE" dirty="0" err="1"/>
              <a:t>Transmit</a:t>
            </a:r>
            <a:r>
              <a:rPr lang="de-DE" dirty="0"/>
              <a:t> Power Control TPC</a:t>
            </a:r>
          </a:p>
          <a:p>
            <a:pPr lvl="1"/>
            <a:r>
              <a:rPr lang="de-DE" dirty="0"/>
              <a:t>Dynamic </a:t>
            </a:r>
            <a:r>
              <a:rPr lang="de-DE" dirty="0" err="1"/>
              <a:t>Frequence</a:t>
            </a:r>
            <a:r>
              <a:rPr lang="de-DE" dirty="0"/>
              <a:t> </a:t>
            </a:r>
            <a:r>
              <a:rPr lang="de-DE" dirty="0" err="1"/>
              <a:t>Selection</a:t>
            </a:r>
            <a:r>
              <a:rPr lang="de-DE" dirty="0"/>
              <a:t> DFS</a:t>
            </a:r>
          </a:p>
        </p:txBody>
      </p:sp>
    </p:spTree>
    <p:extLst>
      <p:ext uri="{BB962C8B-B14F-4D97-AF65-F5344CB8AC3E}">
        <p14:creationId xmlns:p14="http://schemas.microsoft.com/office/powerpoint/2010/main" val="164363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2521F-CC9A-41D5-B53C-ABD86961DCB7}"/>
              </a:ext>
            </a:extLst>
          </p:cNvPr>
          <p:cNvSpPr>
            <a:spLocks noGrp="1"/>
          </p:cNvSpPr>
          <p:nvPr>
            <p:ph type="title"/>
          </p:nvPr>
        </p:nvSpPr>
        <p:spPr>
          <a:xfrm>
            <a:off x="792480" y="236483"/>
            <a:ext cx="8016240" cy="841248"/>
          </a:xfrm>
        </p:spPr>
        <p:txBody>
          <a:bodyPr>
            <a:normAutofit/>
          </a:bodyPr>
          <a:lstStyle/>
          <a:p>
            <a:r>
              <a:rPr lang="de-DE" sz="4000" dirty="0"/>
              <a:t>WI-FI </a:t>
            </a:r>
            <a:r>
              <a:rPr lang="de-DE" sz="4000" dirty="0" err="1"/>
              <a:t>History</a:t>
            </a:r>
            <a:r>
              <a:rPr lang="de-DE" sz="4000" dirty="0"/>
              <a:t> 									2/3</a:t>
            </a:r>
          </a:p>
        </p:txBody>
      </p:sp>
      <p:sp>
        <p:nvSpPr>
          <p:cNvPr id="3" name="Inhaltsplatzhalter 2">
            <a:extLst>
              <a:ext uri="{FF2B5EF4-FFF2-40B4-BE49-F238E27FC236}">
                <a16:creationId xmlns:a16="http://schemas.microsoft.com/office/drawing/2014/main" id="{65E15390-51AC-4EEE-A537-548944D8857D}"/>
              </a:ext>
            </a:extLst>
          </p:cNvPr>
          <p:cNvSpPr>
            <a:spLocks noGrp="1"/>
          </p:cNvSpPr>
          <p:nvPr>
            <p:ph sz="half" idx="1"/>
          </p:nvPr>
        </p:nvSpPr>
        <p:spPr>
          <a:xfrm>
            <a:off x="457200" y="1077731"/>
            <a:ext cx="8686800" cy="4353560"/>
          </a:xfrm>
        </p:spPr>
        <p:txBody>
          <a:bodyPr/>
          <a:lstStyle/>
          <a:p>
            <a:r>
              <a:rPr lang="de-DE" dirty="0"/>
              <a:t>IEEE 802.11n – September 2009</a:t>
            </a:r>
          </a:p>
          <a:p>
            <a:pPr lvl="1"/>
            <a:r>
              <a:rPr lang="de-DE" dirty="0"/>
              <a:t>Dual Band (2,4 and 5GHz), 600MBit/s MIMO-OFDM, </a:t>
            </a:r>
            <a:r>
              <a:rPr lang="de-DE" dirty="0" err="1"/>
              <a:t>Transmitting</a:t>
            </a:r>
            <a:r>
              <a:rPr lang="de-DE" dirty="0"/>
              <a:t> </a:t>
            </a:r>
            <a:r>
              <a:rPr lang="de-DE" dirty="0" err="1"/>
              <a:t>of</a:t>
            </a:r>
            <a:r>
              <a:rPr lang="de-DE" dirty="0"/>
              <a:t> different Signals at </a:t>
            </a:r>
            <a:r>
              <a:rPr lang="de-DE" dirty="0" err="1"/>
              <a:t>the</a:t>
            </a:r>
            <a:r>
              <a:rPr lang="de-DE" dirty="0"/>
              <a:t> same time -&gt;</a:t>
            </a:r>
            <a:r>
              <a:rPr lang="de-DE" dirty="0" err="1"/>
              <a:t>Spatial</a:t>
            </a:r>
            <a:r>
              <a:rPr lang="de-DE" dirty="0"/>
              <a:t> Streams</a:t>
            </a:r>
            <a:br>
              <a:rPr lang="de-DE" dirty="0"/>
            </a:br>
            <a:r>
              <a:rPr lang="de-DE" dirty="0"/>
              <a:t>4x4:4 -&gt; 1st </a:t>
            </a:r>
            <a:r>
              <a:rPr lang="de-DE" dirty="0" err="1"/>
              <a:t>number</a:t>
            </a:r>
            <a:r>
              <a:rPr lang="de-DE" dirty="0"/>
              <a:t>: </a:t>
            </a:r>
            <a:r>
              <a:rPr lang="de-DE" dirty="0" err="1"/>
              <a:t>max</a:t>
            </a:r>
            <a:r>
              <a:rPr lang="de-DE" dirty="0"/>
              <a:t> </a:t>
            </a:r>
            <a:r>
              <a:rPr lang="de-DE" dirty="0" err="1"/>
              <a:t>number</a:t>
            </a:r>
            <a:r>
              <a:rPr lang="de-DE" dirty="0"/>
              <a:t> </a:t>
            </a:r>
            <a:r>
              <a:rPr lang="de-DE" dirty="0" err="1"/>
              <a:t>of</a:t>
            </a:r>
            <a:r>
              <a:rPr lang="de-DE" dirty="0"/>
              <a:t> </a:t>
            </a:r>
            <a:r>
              <a:rPr lang="de-DE" dirty="0" err="1"/>
              <a:t>Transmitting</a:t>
            </a:r>
            <a:r>
              <a:rPr lang="de-DE" dirty="0"/>
              <a:t> </a:t>
            </a:r>
            <a:r>
              <a:rPr lang="de-DE" dirty="0" err="1"/>
              <a:t>Antennas</a:t>
            </a:r>
            <a:endParaRPr lang="de-DE" dirty="0"/>
          </a:p>
          <a:p>
            <a:pPr marL="295275" lvl="1" indent="0">
              <a:buNone/>
            </a:pPr>
            <a:r>
              <a:rPr lang="de-DE" dirty="0"/>
              <a:t>			     2nd </a:t>
            </a:r>
            <a:r>
              <a:rPr lang="de-DE" dirty="0" err="1"/>
              <a:t>number</a:t>
            </a:r>
            <a:r>
              <a:rPr lang="de-DE" dirty="0"/>
              <a:t>: max. </a:t>
            </a:r>
            <a:r>
              <a:rPr lang="de-DE" dirty="0" err="1"/>
              <a:t>number</a:t>
            </a:r>
            <a:r>
              <a:rPr lang="de-DE" dirty="0"/>
              <a:t> </a:t>
            </a:r>
            <a:r>
              <a:rPr lang="de-DE" dirty="0" err="1"/>
              <a:t>of</a:t>
            </a:r>
            <a:r>
              <a:rPr lang="de-DE" dirty="0"/>
              <a:t> </a:t>
            </a:r>
            <a:r>
              <a:rPr lang="de-DE" dirty="0" err="1"/>
              <a:t>Receiving</a:t>
            </a:r>
            <a:r>
              <a:rPr lang="de-DE" dirty="0"/>
              <a:t> </a:t>
            </a:r>
            <a:r>
              <a:rPr lang="de-DE" dirty="0" err="1"/>
              <a:t>Antennas</a:t>
            </a:r>
            <a:endParaRPr lang="de-DE" dirty="0"/>
          </a:p>
          <a:p>
            <a:pPr marL="295275" lvl="1" indent="0">
              <a:buNone/>
            </a:pPr>
            <a:r>
              <a:rPr lang="de-DE" dirty="0"/>
              <a:t>			     3rd </a:t>
            </a:r>
            <a:r>
              <a:rPr lang="de-DE" dirty="0" err="1"/>
              <a:t>number</a:t>
            </a:r>
            <a:r>
              <a:rPr lang="de-DE" dirty="0"/>
              <a:t>: </a:t>
            </a:r>
            <a:r>
              <a:rPr lang="de-DE" dirty="0" err="1"/>
              <a:t>max.number</a:t>
            </a:r>
            <a:r>
              <a:rPr lang="de-DE" dirty="0"/>
              <a:t> </a:t>
            </a:r>
            <a:r>
              <a:rPr lang="de-DE" dirty="0" err="1"/>
              <a:t>of</a:t>
            </a:r>
            <a:r>
              <a:rPr lang="de-DE" dirty="0"/>
              <a:t> </a:t>
            </a:r>
            <a:r>
              <a:rPr lang="de-DE" dirty="0" err="1"/>
              <a:t>Spatial</a:t>
            </a:r>
            <a:r>
              <a:rPr lang="de-DE" dirty="0"/>
              <a:t> Streams</a:t>
            </a:r>
          </a:p>
          <a:p>
            <a:pPr marL="295275" lvl="1" indent="0">
              <a:buNone/>
            </a:pPr>
            <a:endParaRPr lang="de-DE" dirty="0"/>
          </a:p>
          <a:p>
            <a:r>
              <a:rPr lang="de-DE" dirty="0"/>
              <a:t>IEEE 802.11ad – </a:t>
            </a:r>
            <a:r>
              <a:rPr lang="de-DE" dirty="0" err="1"/>
              <a:t>December</a:t>
            </a:r>
            <a:r>
              <a:rPr lang="de-DE" dirty="0"/>
              <a:t> 2012</a:t>
            </a:r>
          </a:p>
          <a:p>
            <a:pPr lvl="1"/>
            <a:r>
              <a:rPr lang="de-DE" dirty="0"/>
              <a:t>Wireless Gigabit (</a:t>
            </a:r>
            <a:r>
              <a:rPr lang="de-DE" dirty="0" err="1"/>
              <a:t>WiGig</a:t>
            </a:r>
            <a:r>
              <a:rPr lang="de-DE" dirty="0"/>
              <a:t>), Operation Range 57-66GHz</a:t>
            </a:r>
          </a:p>
          <a:p>
            <a:pPr lvl="1"/>
            <a:r>
              <a:rPr lang="de-DE" dirty="0"/>
              <a:t>Transition </a:t>
            </a:r>
            <a:r>
              <a:rPr lang="de-DE" dirty="0" err="1"/>
              <a:t>between</a:t>
            </a:r>
            <a:r>
              <a:rPr lang="de-DE" dirty="0"/>
              <a:t> WLAN-WPN -&gt; </a:t>
            </a:r>
            <a:r>
              <a:rPr lang="de-DE" dirty="0" err="1"/>
              <a:t>short</a:t>
            </a:r>
            <a:r>
              <a:rPr lang="de-DE" dirty="0"/>
              <a:t> </a:t>
            </a:r>
            <a:r>
              <a:rPr lang="de-DE" dirty="0" err="1"/>
              <a:t>distance</a:t>
            </a:r>
            <a:r>
              <a:rPr lang="de-DE" dirty="0"/>
              <a:t> but High </a:t>
            </a:r>
            <a:r>
              <a:rPr lang="de-DE" dirty="0" err="1"/>
              <a:t>Throughput</a:t>
            </a:r>
            <a:r>
              <a:rPr lang="de-DE" dirty="0"/>
              <a:t> (4K-HDR with 60fps)</a:t>
            </a:r>
          </a:p>
          <a:p>
            <a:pPr marL="295275" lvl="1" indent="0">
              <a:buNone/>
            </a:pPr>
            <a:endParaRPr lang="de-DE" dirty="0"/>
          </a:p>
        </p:txBody>
      </p:sp>
    </p:spTree>
    <p:extLst>
      <p:ext uri="{BB962C8B-B14F-4D97-AF65-F5344CB8AC3E}">
        <p14:creationId xmlns:p14="http://schemas.microsoft.com/office/powerpoint/2010/main" val="7478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007054"/>
      </a:dk2>
      <a:lt2>
        <a:srgbClr val="D5D1D8"/>
      </a:lt2>
      <a:accent1>
        <a:srgbClr val="0F762E"/>
      </a:accent1>
      <a:accent2>
        <a:srgbClr val="F9BE00"/>
      </a:accent2>
      <a:accent3>
        <a:srgbClr val="59595B"/>
      </a:accent3>
      <a:accent4>
        <a:srgbClr val="92D895"/>
      </a:accent4>
      <a:accent5>
        <a:srgbClr val="006F53"/>
      </a:accent5>
      <a:accent6>
        <a:srgbClr val="CEA3A8"/>
      </a:accent6>
      <a:hlink>
        <a:srgbClr val="F9BE00"/>
      </a:hlink>
      <a:folHlink>
        <a:srgbClr val="D8A43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4AA87DE24FA142B39C23807B4E45F9" ma:contentTypeVersion="0" ma:contentTypeDescription="Create a new document." ma:contentTypeScope="" ma:versionID="857951d252586281e9306843488c895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53F0EA-CBF1-40A0-B7DA-083D2E8AEA8A}">
  <ds:schemaRef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purl.org/dc/terms/"/>
    <ds:schemaRef ds:uri="http://purl.org/dc/elements/1.1/"/>
  </ds:schemaRefs>
</ds:datastoreItem>
</file>

<file path=customXml/itemProps2.xml><?xml version="1.0" encoding="utf-8"?>
<ds:datastoreItem xmlns:ds="http://schemas.openxmlformats.org/officeDocument/2006/customXml" ds:itemID="{318651E2-6D7A-4312-A437-1DC02E7C6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24C46A9-6A85-477F-AF5C-4E9ABC1A9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2580</Words>
  <Application>Microsoft Office PowerPoint</Application>
  <PresentationFormat>Bildschirmpräsentation (4:3)</PresentationFormat>
  <Paragraphs>502</Paragraphs>
  <Slides>44</Slides>
  <Notes>27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44</vt:i4>
      </vt:variant>
    </vt:vector>
  </HeadingPairs>
  <TitlesOfParts>
    <vt:vector size="51" baseType="lpstr">
      <vt:lpstr>Arial</vt:lpstr>
      <vt:lpstr>Calibri</vt:lpstr>
      <vt:lpstr>Cambria Math</vt:lpstr>
      <vt:lpstr>Franklin Gothic Book</vt:lpstr>
      <vt:lpstr>Franklin Gothic Medium</vt:lpstr>
      <vt:lpstr>Roboto</vt:lpstr>
      <vt:lpstr>1_Office Theme</vt:lpstr>
      <vt:lpstr>Domain 4 Communication and Network Security                  Wireless security   Lunch &amp; Learn  ISC2 Chapter – US military Wiesbaden   Ingo Rosenbaum  </vt:lpstr>
      <vt:lpstr>Agenda:</vt:lpstr>
      <vt:lpstr>Wi-Fi Basics – Physical and Network</vt:lpstr>
      <vt:lpstr>PowerPoint-Präsentation</vt:lpstr>
      <vt:lpstr>WLAN – RF Modulation and Bandwith</vt:lpstr>
      <vt:lpstr>OFDM – Current standard</vt:lpstr>
      <vt:lpstr>OFDM</vt:lpstr>
      <vt:lpstr>WI-FI History         1/3 </vt:lpstr>
      <vt:lpstr>WI-FI History          2/3</vt:lpstr>
      <vt:lpstr>WI-FI History           3/3</vt:lpstr>
      <vt:lpstr>Additional Standards</vt:lpstr>
      <vt:lpstr>IEEE 802.11w </vt:lpstr>
      <vt:lpstr>IEEE 802.11w </vt:lpstr>
      <vt:lpstr>IEEE 802.11w </vt:lpstr>
      <vt:lpstr>Wi-Fi Components and Topology</vt:lpstr>
      <vt:lpstr>Wi-Fi Topology</vt:lpstr>
      <vt:lpstr>PowerPoint-Präsentation</vt:lpstr>
      <vt:lpstr>Wireless Security Issues</vt:lpstr>
      <vt:lpstr>WEP Security Issues</vt:lpstr>
      <vt:lpstr>WEP Security Issues</vt:lpstr>
      <vt:lpstr>WEP Security Weakness</vt:lpstr>
      <vt:lpstr>Wi-Fi Protected Access WPA</vt:lpstr>
      <vt:lpstr>WPA: Wi-Fi Protected Access</vt:lpstr>
      <vt:lpstr>WPA Terminology</vt:lpstr>
      <vt:lpstr>WPA: Wi-Fi Protected Access</vt:lpstr>
      <vt:lpstr>Attack Vectors, Threats and Vulnerabilities </vt:lpstr>
      <vt:lpstr>Jamming</vt:lpstr>
      <vt:lpstr>Mobility Attack -&gt; WARDRIVING </vt:lpstr>
      <vt:lpstr>Attack Vectors </vt:lpstr>
      <vt:lpstr>Attack Vectors </vt:lpstr>
      <vt:lpstr>WEP Attack        1/5 </vt:lpstr>
      <vt:lpstr>WEP Attack        2/5 </vt:lpstr>
      <vt:lpstr>WEP Attack        3/5</vt:lpstr>
      <vt:lpstr>WEP Attack        4/5 </vt:lpstr>
      <vt:lpstr>WEP Attack        5/5 </vt:lpstr>
      <vt:lpstr>Attack Vectors </vt:lpstr>
      <vt:lpstr>Attack Vectors -  WPA  </vt:lpstr>
      <vt:lpstr>Attack Vectors -  Rogue APs</vt:lpstr>
      <vt:lpstr>Attack Vectors -  Evil Twin</vt:lpstr>
      <vt:lpstr>Attack Vectors -  KRACK</vt:lpstr>
      <vt:lpstr>Wi-Fi – How to protect? TOP 10 Rules for a secure WiFi-Network operation</vt:lpstr>
      <vt:lpstr>FINISH</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 4 Communication and Network Security   Wireless security  Lunch&amp;Learn  ISC2 Chapter – US military Wiesbaden</dc:title>
  <dc:creator>Ingo Rosenbaum</dc:creator>
  <cp:lastModifiedBy>Ingo Rosenbaum</cp:lastModifiedBy>
  <cp:revision>124</cp:revision>
  <dcterms:created xsi:type="dcterms:W3CDTF">2020-03-02T17:40:01Z</dcterms:created>
  <dcterms:modified xsi:type="dcterms:W3CDTF">2020-04-14T07:51:50Z</dcterms:modified>
</cp:coreProperties>
</file>